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47" r:id="rId3"/>
    <p:sldId id="395" r:id="rId4"/>
    <p:sldId id="408" r:id="rId5"/>
    <p:sldId id="404" r:id="rId6"/>
    <p:sldId id="394" r:id="rId7"/>
    <p:sldId id="402" r:id="rId8"/>
    <p:sldId id="406" r:id="rId9"/>
    <p:sldId id="407" r:id="rId10"/>
    <p:sldId id="401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140" d="100"/>
          <a:sy n="140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FD17A0-7E3A-4D6D-83B7-2CC4D720C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5702B80-CEC9-4670-9416-075CDCEC7EA4}">
      <dgm:prSet phldrT="[Text]"/>
      <dgm:spPr/>
      <dgm:t>
        <a:bodyPr/>
        <a:lstStyle/>
        <a:p>
          <a:r>
            <a:rPr lang="en-CA" dirty="0" smtClean="0"/>
            <a:t>Fitzgerald Pool</a:t>
          </a:r>
        </a:p>
        <a:p>
          <a:r>
            <a:rPr lang="en-CA" dirty="0" smtClean="0"/>
            <a:t>and</a:t>
          </a:r>
        </a:p>
        <a:p>
          <a:r>
            <a:rPr lang="en-CA" dirty="0" smtClean="0"/>
            <a:t>Pipeline</a:t>
          </a:r>
          <a:endParaRPr lang="en-CA" dirty="0"/>
        </a:p>
      </dgm:t>
    </dgm:pt>
    <dgm:pt modelId="{23797A9F-6D73-49AC-867B-FE500373A5CB}" type="parTrans" cxnId="{4DB0539F-E272-4616-B042-72A6C8D1DCB7}">
      <dgm:prSet/>
      <dgm:spPr/>
      <dgm:t>
        <a:bodyPr/>
        <a:lstStyle/>
        <a:p>
          <a:endParaRPr lang="en-CA"/>
        </a:p>
      </dgm:t>
    </dgm:pt>
    <dgm:pt modelId="{340ADEDC-DEA4-442F-A9AA-258EB52D4200}" type="sibTrans" cxnId="{4DB0539F-E272-4616-B042-72A6C8D1DCB7}">
      <dgm:prSet/>
      <dgm:spPr/>
      <dgm:t>
        <a:bodyPr/>
        <a:lstStyle/>
        <a:p>
          <a:endParaRPr lang="en-CA"/>
        </a:p>
      </dgm:t>
    </dgm:pt>
    <dgm:pt modelId="{93864AC6-912F-43E4-828C-477F9116EF3C}">
      <dgm:prSet phldrT="[Text]" custT="1"/>
      <dgm:spPr/>
      <dgm:t>
        <a:bodyPr/>
        <a:lstStyle/>
        <a:p>
          <a:r>
            <a:rPr lang="en-CA" sz="2200" dirty="0" smtClean="0"/>
            <a:t>Interface with EPCOR at </a:t>
          </a:r>
          <a:r>
            <a:rPr lang="en-CA" sz="2200" dirty="0" err="1" smtClean="0"/>
            <a:t>Amberley</a:t>
          </a:r>
          <a:r>
            <a:rPr lang="en-CA" sz="2200" dirty="0" smtClean="0"/>
            <a:t> Road &amp; Kerry’s Line</a:t>
          </a:r>
          <a:endParaRPr lang="en-CA" sz="2200" dirty="0"/>
        </a:p>
      </dgm:t>
    </dgm:pt>
    <dgm:pt modelId="{2559FB51-0CCB-4A9D-B0B5-8C2693557D75}" type="parTrans" cxnId="{A8EE01CF-4974-47D1-B03E-C31167F94161}">
      <dgm:prSet/>
      <dgm:spPr/>
      <dgm:t>
        <a:bodyPr/>
        <a:lstStyle/>
        <a:p>
          <a:endParaRPr lang="en-CA"/>
        </a:p>
      </dgm:t>
    </dgm:pt>
    <dgm:pt modelId="{4418A82B-45B9-4639-AAD1-2A5BBC0DD10F}" type="sibTrans" cxnId="{A8EE01CF-4974-47D1-B03E-C31167F94161}">
      <dgm:prSet/>
      <dgm:spPr/>
      <dgm:t>
        <a:bodyPr/>
        <a:lstStyle/>
        <a:p>
          <a:endParaRPr lang="en-CA"/>
        </a:p>
      </dgm:t>
    </dgm:pt>
    <dgm:pt modelId="{44B18503-9968-4571-9689-8D0EFAAE14CA}">
      <dgm:prSet phldrT="[Text]" custT="1"/>
      <dgm:spPr/>
      <dgm:t>
        <a:bodyPr/>
        <a:lstStyle/>
        <a:p>
          <a:r>
            <a:rPr lang="en-CA" sz="2200" dirty="0" smtClean="0"/>
            <a:t>Accept storage volumes in summer from EPCOR and blend 5% hydrogen into storage volumes at wellhead (make RNG)</a:t>
          </a:r>
          <a:endParaRPr lang="en-CA" sz="2200" dirty="0"/>
        </a:p>
      </dgm:t>
    </dgm:pt>
    <dgm:pt modelId="{DC39C15B-12DE-4C79-8659-4F793C3FC0B2}" type="parTrans" cxnId="{201572F4-9445-4F6E-BFA9-BA507F93E8EA}">
      <dgm:prSet/>
      <dgm:spPr/>
      <dgm:t>
        <a:bodyPr/>
        <a:lstStyle/>
        <a:p>
          <a:endParaRPr lang="en-CA"/>
        </a:p>
      </dgm:t>
    </dgm:pt>
    <dgm:pt modelId="{4183BB58-BCF3-4BF9-914E-D62553C404A3}" type="sibTrans" cxnId="{201572F4-9445-4F6E-BFA9-BA507F93E8EA}">
      <dgm:prSet/>
      <dgm:spPr/>
      <dgm:t>
        <a:bodyPr/>
        <a:lstStyle/>
        <a:p>
          <a:endParaRPr lang="en-CA"/>
        </a:p>
      </dgm:t>
    </dgm:pt>
    <dgm:pt modelId="{362B314F-3D1B-FF4F-8725-701EB139B172}">
      <dgm:prSet phldrT="[Text]" custT="1"/>
      <dgm:spPr/>
      <dgm:t>
        <a:bodyPr/>
        <a:lstStyle/>
        <a:p>
          <a:r>
            <a:rPr lang="en-CA" sz="2200" dirty="0" smtClean="0"/>
            <a:t>Redeliver RNG volumes to EPCOR in winter</a:t>
          </a:r>
          <a:endParaRPr lang="en-CA" sz="2200" dirty="0"/>
        </a:p>
      </dgm:t>
    </dgm:pt>
    <dgm:pt modelId="{073D876E-7711-1540-8FC7-61436DE201C7}" type="parTrans" cxnId="{EC74A3CE-29BD-0F4C-8A1D-9B59DEBDF98B}">
      <dgm:prSet/>
      <dgm:spPr/>
      <dgm:t>
        <a:bodyPr/>
        <a:lstStyle/>
        <a:p>
          <a:endParaRPr lang="en-US"/>
        </a:p>
      </dgm:t>
    </dgm:pt>
    <dgm:pt modelId="{0C8561B7-6F9B-4F49-8EE8-992960B0EDFC}" type="sibTrans" cxnId="{EC74A3CE-29BD-0F4C-8A1D-9B59DEBDF98B}">
      <dgm:prSet/>
      <dgm:spPr/>
      <dgm:t>
        <a:bodyPr/>
        <a:lstStyle/>
        <a:p>
          <a:endParaRPr lang="en-US"/>
        </a:p>
      </dgm:t>
    </dgm:pt>
    <dgm:pt modelId="{9106949C-4EF4-3548-84A4-CE685E6B1096}">
      <dgm:prSet phldrT="[Text]" custT="1"/>
      <dgm:spPr/>
      <dgm:t>
        <a:bodyPr/>
        <a:lstStyle/>
        <a:p>
          <a:r>
            <a:rPr lang="en-CA" sz="2200" dirty="0" smtClean="0"/>
            <a:t>Access new Ontario government funding to help finance RNG component</a:t>
          </a:r>
          <a:endParaRPr lang="en-CA" sz="2200" dirty="0"/>
        </a:p>
      </dgm:t>
    </dgm:pt>
    <dgm:pt modelId="{83565B21-CB9C-EF41-8B14-E2C3DA8296A5}" type="parTrans" cxnId="{D9E2756C-B7F8-C446-8AFA-369B56A754B5}">
      <dgm:prSet/>
      <dgm:spPr/>
      <dgm:t>
        <a:bodyPr/>
        <a:lstStyle/>
        <a:p>
          <a:endParaRPr lang="en-US"/>
        </a:p>
      </dgm:t>
    </dgm:pt>
    <dgm:pt modelId="{0174FEF6-FE36-DF4B-9303-28347E300BAC}" type="sibTrans" cxnId="{D9E2756C-B7F8-C446-8AFA-369B56A754B5}">
      <dgm:prSet/>
      <dgm:spPr/>
      <dgm:t>
        <a:bodyPr/>
        <a:lstStyle/>
        <a:p>
          <a:endParaRPr lang="en-US"/>
        </a:p>
      </dgm:t>
    </dgm:pt>
    <dgm:pt modelId="{58079669-5A61-4089-A72D-815D01B34070}" type="pres">
      <dgm:prSet presAssocID="{A1FD17A0-7E3A-4D6D-83B7-2CC4D720C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0EDD897-0AB9-442A-947C-294F20EA8CAF}" type="pres">
      <dgm:prSet presAssocID="{C5702B80-CEC9-4670-9416-075CDCEC7EA4}" presName="linNode" presStyleCnt="0"/>
      <dgm:spPr/>
    </dgm:pt>
    <dgm:pt modelId="{D9DF5D10-731E-4D7E-99D2-1C7EA32D6A49}" type="pres">
      <dgm:prSet presAssocID="{C5702B80-CEC9-4670-9416-075CDCEC7EA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F88433-90BE-4243-8859-E42696B2B643}" type="pres">
      <dgm:prSet presAssocID="{C5702B80-CEC9-4670-9416-075CDCEC7EA4}" presName="descendantText" presStyleLbl="alignAccFollowNode1" presStyleIdx="0" presStyleCnt="1" custScaleY="111014" custLinFactNeighborX="0" custLinFactNeighborY="-2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8EE01CF-4974-47D1-B03E-C31167F94161}" srcId="{C5702B80-CEC9-4670-9416-075CDCEC7EA4}" destId="{93864AC6-912F-43E4-828C-477F9116EF3C}" srcOrd="0" destOrd="0" parTransId="{2559FB51-0CCB-4A9D-B0B5-8C2693557D75}" sibTransId="{4418A82B-45B9-4639-AAD1-2A5BBC0DD10F}"/>
    <dgm:cxn modelId="{4DB0539F-E272-4616-B042-72A6C8D1DCB7}" srcId="{A1FD17A0-7E3A-4D6D-83B7-2CC4D720C739}" destId="{C5702B80-CEC9-4670-9416-075CDCEC7EA4}" srcOrd="0" destOrd="0" parTransId="{23797A9F-6D73-49AC-867B-FE500373A5CB}" sibTransId="{340ADEDC-DEA4-442F-A9AA-258EB52D4200}"/>
    <dgm:cxn modelId="{D9E2756C-B7F8-C446-8AFA-369B56A754B5}" srcId="{C5702B80-CEC9-4670-9416-075CDCEC7EA4}" destId="{9106949C-4EF4-3548-84A4-CE685E6B1096}" srcOrd="3" destOrd="0" parTransId="{83565B21-CB9C-EF41-8B14-E2C3DA8296A5}" sibTransId="{0174FEF6-FE36-DF4B-9303-28347E300BAC}"/>
    <dgm:cxn modelId="{DEDA743C-D613-6541-9396-61D3E62E9024}" type="presOf" srcId="{362B314F-3D1B-FF4F-8725-701EB139B172}" destId="{55F88433-90BE-4243-8859-E42696B2B643}" srcOrd="0" destOrd="2" presId="urn:microsoft.com/office/officeart/2005/8/layout/vList5"/>
    <dgm:cxn modelId="{DC922263-FCF4-5E4B-8AD9-6FEBDA8E4971}" type="presOf" srcId="{A1FD17A0-7E3A-4D6D-83B7-2CC4D720C739}" destId="{58079669-5A61-4089-A72D-815D01B34070}" srcOrd="0" destOrd="0" presId="urn:microsoft.com/office/officeart/2005/8/layout/vList5"/>
    <dgm:cxn modelId="{3AB930EB-9365-094D-9BF5-526C0D5496C8}" type="presOf" srcId="{44B18503-9968-4571-9689-8D0EFAAE14CA}" destId="{55F88433-90BE-4243-8859-E42696B2B643}" srcOrd="0" destOrd="1" presId="urn:microsoft.com/office/officeart/2005/8/layout/vList5"/>
    <dgm:cxn modelId="{09BC098F-64FE-F242-B6FD-8F8BABB18635}" type="presOf" srcId="{C5702B80-CEC9-4670-9416-075CDCEC7EA4}" destId="{D9DF5D10-731E-4D7E-99D2-1C7EA32D6A49}" srcOrd="0" destOrd="0" presId="urn:microsoft.com/office/officeart/2005/8/layout/vList5"/>
    <dgm:cxn modelId="{EC74A3CE-29BD-0F4C-8A1D-9B59DEBDF98B}" srcId="{C5702B80-CEC9-4670-9416-075CDCEC7EA4}" destId="{362B314F-3D1B-FF4F-8725-701EB139B172}" srcOrd="2" destOrd="0" parTransId="{073D876E-7711-1540-8FC7-61436DE201C7}" sibTransId="{0C8561B7-6F9B-4F49-8EE8-992960B0EDFC}"/>
    <dgm:cxn modelId="{8C86BAE1-C990-DD48-8335-F572A5193CC8}" type="presOf" srcId="{93864AC6-912F-43E4-828C-477F9116EF3C}" destId="{55F88433-90BE-4243-8859-E42696B2B643}" srcOrd="0" destOrd="0" presId="urn:microsoft.com/office/officeart/2005/8/layout/vList5"/>
    <dgm:cxn modelId="{201572F4-9445-4F6E-BFA9-BA507F93E8EA}" srcId="{C5702B80-CEC9-4670-9416-075CDCEC7EA4}" destId="{44B18503-9968-4571-9689-8D0EFAAE14CA}" srcOrd="1" destOrd="0" parTransId="{DC39C15B-12DE-4C79-8659-4F793C3FC0B2}" sibTransId="{4183BB58-BCF3-4BF9-914E-D62553C404A3}"/>
    <dgm:cxn modelId="{7DD03B2E-68DB-B741-A6E3-CFF940A0BB0A}" type="presOf" srcId="{9106949C-4EF4-3548-84A4-CE685E6B1096}" destId="{55F88433-90BE-4243-8859-E42696B2B643}" srcOrd="0" destOrd="3" presId="urn:microsoft.com/office/officeart/2005/8/layout/vList5"/>
    <dgm:cxn modelId="{0E29DA77-884C-A74D-9D31-844C8F8EB952}" type="presParOf" srcId="{58079669-5A61-4089-A72D-815D01B34070}" destId="{10EDD897-0AB9-442A-947C-294F20EA8CAF}" srcOrd="0" destOrd="0" presId="urn:microsoft.com/office/officeart/2005/8/layout/vList5"/>
    <dgm:cxn modelId="{7125A44E-08E9-664C-9F79-060F5C664B61}" type="presParOf" srcId="{10EDD897-0AB9-442A-947C-294F20EA8CAF}" destId="{D9DF5D10-731E-4D7E-99D2-1C7EA32D6A49}" srcOrd="0" destOrd="0" presId="urn:microsoft.com/office/officeart/2005/8/layout/vList5"/>
    <dgm:cxn modelId="{671F9A23-0245-A447-A571-5BAA65FAB040}" type="presParOf" srcId="{10EDD897-0AB9-442A-947C-294F20EA8CAF}" destId="{55F88433-90BE-4243-8859-E42696B2B6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D17A0-7E3A-4D6D-83B7-2CC4D720C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5702B80-CEC9-4670-9416-075CDCEC7EA4}">
      <dgm:prSet phldrT="[Text]"/>
      <dgm:spPr/>
      <dgm:t>
        <a:bodyPr/>
        <a:lstStyle/>
        <a:p>
          <a:r>
            <a:rPr lang="en-CA" dirty="0" smtClean="0"/>
            <a:t>Fitzgerald Pool</a:t>
          </a:r>
        </a:p>
        <a:p>
          <a:r>
            <a:rPr lang="en-CA" dirty="0" smtClean="0"/>
            <a:t>and</a:t>
          </a:r>
        </a:p>
        <a:p>
          <a:r>
            <a:rPr lang="en-CA" dirty="0" smtClean="0"/>
            <a:t>Pipeline</a:t>
          </a:r>
          <a:endParaRPr lang="en-CA" dirty="0"/>
        </a:p>
      </dgm:t>
    </dgm:pt>
    <dgm:pt modelId="{23797A9F-6D73-49AC-867B-FE500373A5CB}" type="parTrans" cxnId="{4DB0539F-E272-4616-B042-72A6C8D1DCB7}">
      <dgm:prSet/>
      <dgm:spPr/>
      <dgm:t>
        <a:bodyPr/>
        <a:lstStyle/>
        <a:p>
          <a:endParaRPr lang="en-CA"/>
        </a:p>
      </dgm:t>
    </dgm:pt>
    <dgm:pt modelId="{340ADEDC-DEA4-442F-A9AA-258EB52D4200}" type="sibTrans" cxnId="{4DB0539F-E272-4616-B042-72A6C8D1DCB7}">
      <dgm:prSet/>
      <dgm:spPr/>
      <dgm:t>
        <a:bodyPr/>
        <a:lstStyle/>
        <a:p>
          <a:endParaRPr lang="en-CA"/>
        </a:p>
      </dgm:t>
    </dgm:pt>
    <dgm:pt modelId="{93864AC6-912F-43E4-828C-477F9116EF3C}">
      <dgm:prSet phldrT="[Text]" custT="1"/>
      <dgm:spPr/>
      <dgm:t>
        <a:bodyPr/>
        <a:lstStyle/>
        <a:p>
          <a:r>
            <a:rPr lang="en-CA" sz="2200" dirty="0" smtClean="0"/>
            <a:t>HDPE Plastic Main – 6 miles of 8” with MOP of 180 psig</a:t>
          </a:r>
          <a:endParaRPr lang="en-CA" sz="2200" dirty="0"/>
        </a:p>
      </dgm:t>
    </dgm:pt>
    <dgm:pt modelId="{2559FB51-0CCB-4A9D-B0B5-8C2693557D75}" type="parTrans" cxnId="{A8EE01CF-4974-47D1-B03E-C31167F94161}">
      <dgm:prSet/>
      <dgm:spPr/>
      <dgm:t>
        <a:bodyPr/>
        <a:lstStyle/>
        <a:p>
          <a:endParaRPr lang="en-CA"/>
        </a:p>
      </dgm:t>
    </dgm:pt>
    <dgm:pt modelId="{4418A82B-45B9-4639-AAD1-2A5BBC0DD10F}" type="sibTrans" cxnId="{A8EE01CF-4974-47D1-B03E-C31167F94161}">
      <dgm:prSet/>
      <dgm:spPr/>
      <dgm:t>
        <a:bodyPr/>
        <a:lstStyle/>
        <a:p>
          <a:endParaRPr lang="en-CA"/>
        </a:p>
      </dgm:t>
    </dgm:pt>
    <dgm:pt modelId="{44B18503-9968-4571-9689-8D0EFAAE14CA}">
      <dgm:prSet phldrT="[Text]" custT="1"/>
      <dgm:spPr/>
      <dgm:t>
        <a:bodyPr/>
        <a:lstStyle/>
        <a:p>
          <a:r>
            <a:rPr lang="en-CA" sz="2200" dirty="0" smtClean="0"/>
            <a:t>Utilizes 19% of total capacity (8,600,000 m3 at 2,100 </a:t>
          </a:r>
          <a:r>
            <a:rPr lang="en-CA" sz="2200" dirty="0" err="1" smtClean="0"/>
            <a:t>kPaa</a:t>
          </a:r>
          <a:r>
            <a:rPr lang="en-CA" sz="2200" dirty="0" smtClean="0"/>
            <a:t> of 45,308,000 m3 at 6,895 </a:t>
          </a:r>
          <a:r>
            <a:rPr lang="en-CA" sz="2200" dirty="0" err="1" smtClean="0"/>
            <a:t>Kpaa</a:t>
          </a:r>
          <a:r>
            <a:rPr lang="en-CA" sz="2200" dirty="0" smtClean="0"/>
            <a:t> - based on EPCOR RFP)</a:t>
          </a:r>
          <a:endParaRPr lang="en-CA" sz="2200" dirty="0"/>
        </a:p>
      </dgm:t>
    </dgm:pt>
    <dgm:pt modelId="{DC39C15B-12DE-4C79-8659-4F793C3FC0B2}" type="parTrans" cxnId="{201572F4-9445-4F6E-BFA9-BA507F93E8EA}">
      <dgm:prSet/>
      <dgm:spPr/>
      <dgm:t>
        <a:bodyPr/>
        <a:lstStyle/>
        <a:p>
          <a:endParaRPr lang="en-CA"/>
        </a:p>
      </dgm:t>
    </dgm:pt>
    <dgm:pt modelId="{4183BB58-BCF3-4BF9-914E-D62553C404A3}" type="sibTrans" cxnId="{201572F4-9445-4F6E-BFA9-BA507F93E8EA}">
      <dgm:prSet/>
      <dgm:spPr/>
      <dgm:t>
        <a:bodyPr/>
        <a:lstStyle/>
        <a:p>
          <a:endParaRPr lang="en-CA"/>
        </a:p>
      </dgm:t>
    </dgm:pt>
    <dgm:pt modelId="{362B314F-3D1B-FF4F-8725-701EB139B172}">
      <dgm:prSet phldrT="[Text]" custT="1"/>
      <dgm:spPr/>
      <dgm:t>
        <a:bodyPr/>
        <a:lstStyle/>
        <a:p>
          <a:r>
            <a:rPr lang="en-CA" sz="2200" dirty="0" smtClean="0"/>
            <a:t>New horizontal leg on existing vertical well completed to MNR storage standards</a:t>
          </a:r>
          <a:endParaRPr lang="en-CA" sz="2200" dirty="0"/>
        </a:p>
      </dgm:t>
    </dgm:pt>
    <dgm:pt modelId="{073D876E-7711-1540-8FC7-61436DE201C7}" type="parTrans" cxnId="{EC74A3CE-29BD-0F4C-8A1D-9B59DEBDF98B}">
      <dgm:prSet/>
      <dgm:spPr/>
      <dgm:t>
        <a:bodyPr/>
        <a:lstStyle/>
        <a:p>
          <a:endParaRPr lang="en-US"/>
        </a:p>
      </dgm:t>
    </dgm:pt>
    <dgm:pt modelId="{0C8561B7-6F9B-4F49-8EE8-992960B0EDFC}" type="sibTrans" cxnId="{EC74A3CE-29BD-0F4C-8A1D-9B59DEBDF98B}">
      <dgm:prSet/>
      <dgm:spPr/>
      <dgm:t>
        <a:bodyPr/>
        <a:lstStyle/>
        <a:p>
          <a:endParaRPr lang="en-US"/>
        </a:p>
      </dgm:t>
    </dgm:pt>
    <dgm:pt modelId="{42935B68-0065-ED46-96F0-03ED6DC64FFB}">
      <dgm:prSet phldrT="[Text]" custT="1"/>
      <dgm:spPr/>
      <dgm:t>
        <a:bodyPr/>
        <a:lstStyle/>
        <a:p>
          <a:r>
            <a:rPr lang="en-CA" sz="2200" dirty="0" smtClean="0"/>
            <a:t>Locate hydrogen electrolyser at Fitzgerald Pool</a:t>
          </a:r>
          <a:endParaRPr lang="en-CA" sz="2200" dirty="0"/>
        </a:p>
      </dgm:t>
    </dgm:pt>
    <dgm:pt modelId="{3A2E29E6-B9CB-6A47-9B93-595122C32F06}" type="parTrans" cxnId="{13C412FD-0C9C-434F-97F4-7964D205887F}">
      <dgm:prSet/>
      <dgm:spPr/>
      <dgm:t>
        <a:bodyPr/>
        <a:lstStyle/>
        <a:p>
          <a:endParaRPr lang="en-US"/>
        </a:p>
      </dgm:t>
    </dgm:pt>
    <dgm:pt modelId="{14C1D4BE-FBE3-FE41-9D27-356E67B25638}" type="sibTrans" cxnId="{13C412FD-0C9C-434F-97F4-7964D205887F}">
      <dgm:prSet/>
      <dgm:spPr/>
      <dgm:t>
        <a:bodyPr/>
        <a:lstStyle/>
        <a:p>
          <a:endParaRPr lang="en-US"/>
        </a:p>
      </dgm:t>
    </dgm:pt>
    <dgm:pt modelId="{58079669-5A61-4089-A72D-815D01B34070}" type="pres">
      <dgm:prSet presAssocID="{A1FD17A0-7E3A-4D6D-83B7-2CC4D720C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0EDD897-0AB9-442A-947C-294F20EA8CAF}" type="pres">
      <dgm:prSet presAssocID="{C5702B80-CEC9-4670-9416-075CDCEC7EA4}" presName="linNode" presStyleCnt="0"/>
      <dgm:spPr/>
    </dgm:pt>
    <dgm:pt modelId="{D9DF5D10-731E-4D7E-99D2-1C7EA32D6A49}" type="pres">
      <dgm:prSet presAssocID="{C5702B80-CEC9-4670-9416-075CDCEC7EA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F88433-90BE-4243-8859-E42696B2B643}" type="pres">
      <dgm:prSet presAssocID="{C5702B80-CEC9-4670-9416-075CDCEC7EA4}" presName="descendantText" presStyleLbl="alignAccFollowNode1" presStyleIdx="0" presStyleCnt="1" custScaleY="111014" custLinFactNeighborX="0" custLinFactNeighborY="-2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8EE01CF-4974-47D1-B03E-C31167F94161}" srcId="{C5702B80-CEC9-4670-9416-075CDCEC7EA4}" destId="{93864AC6-912F-43E4-828C-477F9116EF3C}" srcOrd="0" destOrd="0" parTransId="{2559FB51-0CCB-4A9D-B0B5-8C2693557D75}" sibTransId="{4418A82B-45B9-4639-AAD1-2A5BBC0DD10F}"/>
    <dgm:cxn modelId="{3811EF72-ED77-B842-8040-258E32238232}" type="presOf" srcId="{93864AC6-912F-43E4-828C-477F9116EF3C}" destId="{55F88433-90BE-4243-8859-E42696B2B643}" srcOrd="0" destOrd="0" presId="urn:microsoft.com/office/officeart/2005/8/layout/vList5"/>
    <dgm:cxn modelId="{4DB0539F-E272-4616-B042-72A6C8D1DCB7}" srcId="{A1FD17A0-7E3A-4D6D-83B7-2CC4D720C739}" destId="{C5702B80-CEC9-4670-9416-075CDCEC7EA4}" srcOrd="0" destOrd="0" parTransId="{23797A9F-6D73-49AC-867B-FE500373A5CB}" sibTransId="{340ADEDC-DEA4-442F-A9AA-258EB52D4200}"/>
    <dgm:cxn modelId="{D5F94032-D122-8640-A557-79DCE1082659}" type="presOf" srcId="{362B314F-3D1B-FF4F-8725-701EB139B172}" destId="{55F88433-90BE-4243-8859-E42696B2B643}" srcOrd="0" destOrd="2" presId="urn:microsoft.com/office/officeart/2005/8/layout/vList5"/>
    <dgm:cxn modelId="{EDE8C678-2D8F-FA42-9F62-26AE8FA652FF}" type="presOf" srcId="{42935B68-0065-ED46-96F0-03ED6DC64FFB}" destId="{55F88433-90BE-4243-8859-E42696B2B643}" srcOrd="0" destOrd="3" presId="urn:microsoft.com/office/officeart/2005/8/layout/vList5"/>
    <dgm:cxn modelId="{AA0D7477-E4F4-D041-B951-B229E0D3C094}" type="presOf" srcId="{A1FD17A0-7E3A-4D6D-83B7-2CC4D720C739}" destId="{58079669-5A61-4089-A72D-815D01B34070}" srcOrd="0" destOrd="0" presId="urn:microsoft.com/office/officeart/2005/8/layout/vList5"/>
    <dgm:cxn modelId="{B36B62FE-6433-6342-B1AF-3A2DC00CB591}" type="presOf" srcId="{C5702B80-CEC9-4670-9416-075CDCEC7EA4}" destId="{D9DF5D10-731E-4D7E-99D2-1C7EA32D6A49}" srcOrd="0" destOrd="0" presId="urn:microsoft.com/office/officeart/2005/8/layout/vList5"/>
    <dgm:cxn modelId="{9635E0EA-367D-9544-8004-9C2CDA91AB19}" type="presOf" srcId="{44B18503-9968-4571-9689-8D0EFAAE14CA}" destId="{55F88433-90BE-4243-8859-E42696B2B643}" srcOrd="0" destOrd="1" presId="urn:microsoft.com/office/officeart/2005/8/layout/vList5"/>
    <dgm:cxn modelId="{13C412FD-0C9C-434F-97F4-7964D205887F}" srcId="{C5702B80-CEC9-4670-9416-075CDCEC7EA4}" destId="{42935B68-0065-ED46-96F0-03ED6DC64FFB}" srcOrd="3" destOrd="0" parTransId="{3A2E29E6-B9CB-6A47-9B93-595122C32F06}" sibTransId="{14C1D4BE-FBE3-FE41-9D27-356E67B25638}"/>
    <dgm:cxn modelId="{EC74A3CE-29BD-0F4C-8A1D-9B59DEBDF98B}" srcId="{C5702B80-CEC9-4670-9416-075CDCEC7EA4}" destId="{362B314F-3D1B-FF4F-8725-701EB139B172}" srcOrd="2" destOrd="0" parTransId="{073D876E-7711-1540-8FC7-61436DE201C7}" sibTransId="{0C8561B7-6F9B-4F49-8EE8-992960B0EDFC}"/>
    <dgm:cxn modelId="{201572F4-9445-4F6E-BFA9-BA507F93E8EA}" srcId="{C5702B80-CEC9-4670-9416-075CDCEC7EA4}" destId="{44B18503-9968-4571-9689-8D0EFAAE14CA}" srcOrd="1" destOrd="0" parTransId="{DC39C15B-12DE-4C79-8659-4F793C3FC0B2}" sibTransId="{4183BB58-BCF3-4BF9-914E-D62553C404A3}"/>
    <dgm:cxn modelId="{F5FDC9E4-CBB6-2A46-9639-C5A8E3DCBFD2}" type="presParOf" srcId="{58079669-5A61-4089-A72D-815D01B34070}" destId="{10EDD897-0AB9-442A-947C-294F20EA8CAF}" srcOrd="0" destOrd="0" presId="urn:microsoft.com/office/officeart/2005/8/layout/vList5"/>
    <dgm:cxn modelId="{668D4952-FF23-2E42-8467-C4296CCD1015}" type="presParOf" srcId="{10EDD897-0AB9-442A-947C-294F20EA8CAF}" destId="{D9DF5D10-731E-4D7E-99D2-1C7EA32D6A49}" srcOrd="0" destOrd="0" presId="urn:microsoft.com/office/officeart/2005/8/layout/vList5"/>
    <dgm:cxn modelId="{6AB9D126-D8FE-604F-8FCF-B298F6AF8E65}" type="presParOf" srcId="{10EDD897-0AB9-442A-947C-294F20EA8CAF}" destId="{55F88433-90BE-4243-8859-E42696B2B6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FD17A0-7E3A-4D6D-83B7-2CC4D720C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5702B80-CEC9-4670-9416-075CDCEC7EA4}">
      <dgm:prSet phldrT="[Text]"/>
      <dgm:spPr/>
      <dgm:t>
        <a:bodyPr/>
        <a:lstStyle/>
        <a:p>
          <a:r>
            <a:rPr lang="en-CA" dirty="0" smtClean="0"/>
            <a:t>Fitzgerald Pool</a:t>
          </a:r>
        </a:p>
        <a:p>
          <a:r>
            <a:rPr lang="en-CA" dirty="0" smtClean="0"/>
            <a:t>(EPCOR Forecasted Volume)</a:t>
          </a:r>
          <a:endParaRPr lang="en-CA" dirty="0"/>
        </a:p>
      </dgm:t>
    </dgm:pt>
    <dgm:pt modelId="{23797A9F-6D73-49AC-867B-FE500373A5CB}" type="parTrans" cxnId="{4DB0539F-E272-4616-B042-72A6C8D1DCB7}">
      <dgm:prSet/>
      <dgm:spPr/>
      <dgm:t>
        <a:bodyPr/>
        <a:lstStyle/>
        <a:p>
          <a:endParaRPr lang="en-CA"/>
        </a:p>
      </dgm:t>
    </dgm:pt>
    <dgm:pt modelId="{340ADEDC-DEA4-442F-A9AA-258EB52D4200}" type="sibTrans" cxnId="{4DB0539F-E272-4616-B042-72A6C8D1DCB7}">
      <dgm:prSet/>
      <dgm:spPr/>
      <dgm:t>
        <a:bodyPr/>
        <a:lstStyle/>
        <a:p>
          <a:endParaRPr lang="en-CA"/>
        </a:p>
      </dgm:t>
    </dgm:pt>
    <dgm:pt modelId="{93864AC6-912F-43E4-828C-477F9116EF3C}">
      <dgm:prSet phldrT="[Text]" custT="1"/>
      <dgm:spPr/>
      <dgm:t>
        <a:bodyPr/>
        <a:lstStyle/>
        <a:p>
          <a:r>
            <a:rPr lang="en-CA" sz="2200" dirty="0" smtClean="0"/>
            <a:t>Natural Gas Storage Volume: 8,600,000 m3/y</a:t>
          </a:r>
          <a:endParaRPr lang="en-CA" sz="2200" dirty="0"/>
        </a:p>
      </dgm:t>
    </dgm:pt>
    <dgm:pt modelId="{2559FB51-0CCB-4A9D-B0B5-8C2693557D75}" type="parTrans" cxnId="{A8EE01CF-4974-47D1-B03E-C31167F94161}">
      <dgm:prSet/>
      <dgm:spPr/>
      <dgm:t>
        <a:bodyPr/>
        <a:lstStyle/>
        <a:p>
          <a:endParaRPr lang="en-CA"/>
        </a:p>
      </dgm:t>
    </dgm:pt>
    <dgm:pt modelId="{4418A82B-45B9-4639-AAD1-2A5BBC0DD10F}" type="sibTrans" cxnId="{A8EE01CF-4974-47D1-B03E-C31167F94161}">
      <dgm:prSet/>
      <dgm:spPr/>
      <dgm:t>
        <a:bodyPr/>
        <a:lstStyle/>
        <a:p>
          <a:endParaRPr lang="en-CA"/>
        </a:p>
      </dgm:t>
    </dgm:pt>
    <dgm:pt modelId="{0C1B4CF7-CFDC-E94B-90C6-AD839991D0DF}">
      <dgm:prSet phldrT="[Text]" custT="1"/>
      <dgm:spPr/>
      <dgm:t>
        <a:bodyPr/>
        <a:lstStyle/>
        <a:p>
          <a:r>
            <a:rPr lang="en-CA" sz="2200" dirty="0" smtClean="0"/>
            <a:t>Hydrogen Volume at 5% blend by volume: 430,000 m3/y</a:t>
          </a:r>
          <a:endParaRPr lang="en-CA" sz="2200" dirty="0"/>
        </a:p>
      </dgm:t>
    </dgm:pt>
    <dgm:pt modelId="{328BCB29-1E8E-8A4D-BAC2-A5B59732E0F9}" type="parTrans" cxnId="{D4B3F9E7-D5AC-5941-8A32-CB3FBAB7C1DB}">
      <dgm:prSet/>
      <dgm:spPr/>
      <dgm:t>
        <a:bodyPr/>
        <a:lstStyle/>
        <a:p>
          <a:endParaRPr lang="en-US"/>
        </a:p>
      </dgm:t>
    </dgm:pt>
    <dgm:pt modelId="{35702C0F-98DE-C840-967C-8E50685DB430}" type="sibTrans" cxnId="{D4B3F9E7-D5AC-5941-8A32-CB3FBAB7C1DB}">
      <dgm:prSet/>
      <dgm:spPr/>
      <dgm:t>
        <a:bodyPr/>
        <a:lstStyle/>
        <a:p>
          <a:endParaRPr lang="en-US"/>
        </a:p>
      </dgm:t>
    </dgm:pt>
    <dgm:pt modelId="{9A6521A6-B89B-BE4F-B392-283BBF3DEE88}">
      <dgm:prSet phldrT="[Text]" custT="1"/>
      <dgm:spPr/>
      <dgm:t>
        <a:bodyPr/>
        <a:lstStyle/>
        <a:p>
          <a:r>
            <a:rPr lang="en-CA" sz="2200" dirty="0" smtClean="0"/>
            <a:t>Hydrogen Production Rate: 71.88 m3/h</a:t>
          </a:r>
          <a:endParaRPr lang="en-CA" sz="2200" dirty="0"/>
        </a:p>
      </dgm:t>
    </dgm:pt>
    <dgm:pt modelId="{247B3AA8-915F-F84C-B3CA-5F3EEDE579A8}" type="parTrans" cxnId="{7DB66133-8419-6843-BA95-FACCF00DCD44}">
      <dgm:prSet/>
      <dgm:spPr/>
      <dgm:t>
        <a:bodyPr/>
        <a:lstStyle/>
        <a:p>
          <a:endParaRPr lang="en-US"/>
        </a:p>
      </dgm:t>
    </dgm:pt>
    <dgm:pt modelId="{AE32DF15-1EF2-1245-80DF-06DC123706A8}" type="sibTrans" cxnId="{7DB66133-8419-6843-BA95-FACCF00DCD44}">
      <dgm:prSet/>
      <dgm:spPr/>
      <dgm:t>
        <a:bodyPr/>
        <a:lstStyle/>
        <a:p>
          <a:endParaRPr lang="en-US"/>
        </a:p>
      </dgm:t>
    </dgm:pt>
    <dgm:pt modelId="{58079669-5A61-4089-A72D-815D01B34070}" type="pres">
      <dgm:prSet presAssocID="{A1FD17A0-7E3A-4D6D-83B7-2CC4D720C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0EDD897-0AB9-442A-947C-294F20EA8CAF}" type="pres">
      <dgm:prSet presAssocID="{C5702B80-CEC9-4670-9416-075CDCEC7EA4}" presName="linNode" presStyleCnt="0"/>
      <dgm:spPr/>
    </dgm:pt>
    <dgm:pt modelId="{D9DF5D10-731E-4D7E-99D2-1C7EA32D6A49}" type="pres">
      <dgm:prSet presAssocID="{C5702B80-CEC9-4670-9416-075CDCEC7EA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F88433-90BE-4243-8859-E42696B2B643}" type="pres">
      <dgm:prSet presAssocID="{C5702B80-CEC9-4670-9416-075CDCEC7EA4}" presName="descendantText" presStyleLbl="alignAccFollowNode1" presStyleIdx="0" presStyleCnt="1" custScaleY="111014" custLinFactNeighborX="0" custLinFactNeighborY="-2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8EE01CF-4974-47D1-B03E-C31167F94161}" srcId="{C5702B80-CEC9-4670-9416-075CDCEC7EA4}" destId="{93864AC6-912F-43E4-828C-477F9116EF3C}" srcOrd="0" destOrd="0" parTransId="{2559FB51-0CCB-4A9D-B0B5-8C2693557D75}" sibTransId="{4418A82B-45B9-4639-AAD1-2A5BBC0DD10F}"/>
    <dgm:cxn modelId="{4DB0539F-E272-4616-B042-72A6C8D1DCB7}" srcId="{A1FD17A0-7E3A-4D6D-83B7-2CC4D720C739}" destId="{C5702B80-CEC9-4670-9416-075CDCEC7EA4}" srcOrd="0" destOrd="0" parTransId="{23797A9F-6D73-49AC-867B-FE500373A5CB}" sibTransId="{340ADEDC-DEA4-442F-A9AA-258EB52D4200}"/>
    <dgm:cxn modelId="{C024D561-CDB1-2E43-B30B-654C1C474073}" type="presOf" srcId="{0C1B4CF7-CFDC-E94B-90C6-AD839991D0DF}" destId="{55F88433-90BE-4243-8859-E42696B2B643}" srcOrd="0" destOrd="1" presId="urn:microsoft.com/office/officeart/2005/8/layout/vList5"/>
    <dgm:cxn modelId="{B489E7FB-AB72-C947-BB80-318ACF454FFC}" type="presOf" srcId="{93864AC6-912F-43E4-828C-477F9116EF3C}" destId="{55F88433-90BE-4243-8859-E42696B2B643}" srcOrd="0" destOrd="0" presId="urn:microsoft.com/office/officeart/2005/8/layout/vList5"/>
    <dgm:cxn modelId="{7DB66133-8419-6843-BA95-FACCF00DCD44}" srcId="{C5702B80-CEC9-4670-9416-075CDCEC7EA4}" destId="{9A6521A6-B89B-BE4F-B392-283BBF3DEE88}" srcOrd="2" destOrd="0" parTransId="{247B3AA8-915F-F84C-B3CA-5F3EEDE579A8}" sibTransId="{AE32DF15-1EF2-1245-80DF-06DC123706A8}"/>
    <dgm:cxn modelId="{6AD999D7-F8D2-BA47-A824-B817048A8A87}" type="presOf" srcId="{A1FD17A0-7E3A-4D6D-83B7-2CC4D720C739}" destId="{58079669-5A61-4089-A72D-815D01B34070}" srcOrd="0" destOrd="0" presId="urn:microsoft.com/office/officeart/2005/8/layout/vList5"/>
    <dgm:cxn modelId="{094BAAC7-AC5A-054C-AC1F-0116665CF7DB}" type="presOf" srcId="{9A6521A6-B89B-BE4F-B392-283BBF3DEE88}" destId="{55F88433-90BE-4243-8859-E42696B2B643}" srcOrd="0" destOrd="2" presId="urn:microsoft.com/office/officeart/2005/8/layout/vList5"/>
    <dgm:cxn modelId="{D4B3F9E7-D5AC-5941-8A32-CB3FBAB7C1DB}" srcId="{C5702B80-CEC9-4670-9416-075CDCEC7EA4}" destId="{0C1B4CF7-CFDC-E94B-90C6-AD839991D0DF}" srcOrd="1" destOrd="0" parTransId="{328BCB29-1E8E-8A4D-BAC2-A5B59732E0F9}" sibTransId="{35702C0F-98DE-C840-967C-8E50685DB430}"/>
    <dgm:cxn modelId="{3297D410-9B36-514E-8884-187D55E07B25}" type="presOf" srcId="{C5702B80-CEC9-4670-9416-075CDCEC7EA4}" destId="{D9DF5D10-731E-4D7E-99D2-1C7EA32D6A49}" srcOrd="0" destOrd="0" presId="urn:microsoft.com/office/officeart/2005/8/layout/vList5"/>
    <dgm:cxn modelId="{7B04A89A-0F9E-EF48-B76E-5DB7756DA5FE}" type="presParOf" srcId="{58079669-5A61-4089-A72D-815D01B34070}" destId="{10EDD897-0AB9-442A-947C-294F20EA8CAF}" srcOrd="0" destOrd="0" presId="urn:microsoft.com/office/officeart/2005/8/layout/vList5"/>
    <dgm:cxn modelId="{AC865477-BBF1-CC42-B904-C4BC43515A02}" type="presParOf" srcId="{10EDD897-0AB9-442A-947C-294F20EA8CAF}" destId="{D9DF5D10-731E-4D7E-99D2-1C7EA32D6A49}" srcOrd="0" destOrd="0" presId="urn:microsoft.com/office/officeart/2005/8/layout/vList5"/>
    <dgm:cxn modelId="{75705AFE-89D3-A141-B9C7-EEF61B92F15F}" type="presParOf" srcId="{10EDD897-0AB9-442A-947C-294F20EA8CAF}" destId="{55F88433-90BE-4243-8859-E42696B2B6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FD17A0-7E3A-4D6D-83B7-2CC4D720C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5702B80-CEC9-4670-9416-075CDCEC7EA4}">
      <dgm:prSet phldrT="[Text]"/>
      <dgm:spPr/>
      <dgm:t>
        <a:bodyPr/>
        <a:lstStyle/>
        <a:p>
          <a:r>
            <a:rPr lang="en-CA" dirty="0" smtClean="0"/>
            <a:t>Fitzgerald Pool</a:t>
          </a:r>
        </a:p>
        <a:p>
          <a:r>
            <a:rPr lang="en-CA" dirty="0" smtClean="0"/>
            <a:t>(Zero Upstream Reinforcement at </a:t>
          </a:r>
          <a:r>
            <a:rPr lang="en-CA" dirty="0" err="1" smtClean="0"/>
            <a:t>Dornoch</a:t>
          </a:r>
          <a:r>
            <a:rPr lang="en-CA" dirty="0" smtClean="0"/>
            <a:t>)</a:t>
          </a:r>
          <a:endParaRPr lang="en-CA" dirty="0"/>
        </a:p>
      </dgm:t>
    </dgm:pt>
    <dgm:pt modelId="{23797A9F-6D73-49AC-867B-FE500373A5CB}" type="parTrans" cxnId="{4DB0539F-E272-4616-B042-72A6C8D1DCB7}">
      <dgm:prSet/>
      <dgm:spPr/>
      <dgm:t>
        <a:bodyPr/>
        <a:lstStyle/>
        <a:p>
          <a:endParaRPr lang="en-CA"/>
        </a:p>
      </dgm:t>
    </dgm:pt>
    <dgm:pt modelId="{340ADEDC-DEA4-442F-A9AA-258EB52D4200}" type="sibTrans" cxnId="{4DB0539F-E272-4616-B042-72A6C8D1DCB7}">
      <dgm:prSet/>
      <dgm:spPr/>
      <dgm:t>
        <a:bodyPr/>
        <a:lstStyle/>
        <a:p>
          <a:endParaRPr lang="en-CA"/>
        </a:p>
      </dgm:t>
    </dgm:pt>
    <dgm:pt modelId="{93864AC6-912F-43E4-828C-477F9116EF3C}">
      <dgm:prSet phldrT="[Text]" custT="1"/>
      <dgm:spPr/>
      <dgm:t>
        <a:bodyPr/>
        <a:lstStyle/>
        <a:p>
          <a:r>
            <a:rPr lang="en-CA" sz="2200" dirty="0" smtClean="0"/>
            <a:t>Natural Gas Storage Volume: 9,600,000 m3/y</a:t>
          </a:r>
          <a:endParaRPr lang="en-CA" sz="2200" dirty="0"/>
        </a:p>
      </dgm:t>
    </dgm:pt>
    <dgm:pt modelId="{2559FB51-0CCB-4A9D-B0B5-8C2693557D75}" type="parTrans" cxnId="{A8EE01CF-4974-47D1-B03E-C31167F94161}">
      <dgm:prSet/>
      <dgm:spPr/>
      <dgm:t>
        <a:bodyPr/>
        <a:lstStyle/>
        <a:p>
          <a:endParaRPr lang="en-CA"/>
        </a:p>
      </dgm:t>
    </dgm:pt>
    <dgm:pt modelId="{4418A82B-45B9-4639-AAD1-2A5BBC0DD10F}" type="sibTrans" cxnId="{A8EE01CF-4974-47D1-B03E-C31167F94161}">
      <dgm:prSet/>
      <dgm:spPr/>
      <dgm:t>
        <a:bodyPr/>
        <a:lstStyle/>
        <a:p>
          <a:endParaRPr lang="en-CA"/>
        </a:p>
      </dgm:t>
    </dgm:pt>
    <dgm:pt modelId="{0C1B4CF7-CFDC-E94B-90C6-AD839991D0DF}">
      <dgm:prSet phldrT="[Text]" custT="1"/>
      <dgm:spPr/>
      <dgm:t>
        <a:bodyPr/>
        <a:lstStyle/>
        <a:p>
          <a:r>
            <a:rPr lang="en-CA" sz="2200" dirty="0" smtClean="0"/>
            <a:t>Hydrogen Volume at 5% blend by volume: 480,000 m3/y</a:t>
          </a:r>
          <a:endParaRPr lang="en-CA" sz="2200" dirty="0"/>
        </a:p>
      </dgm:t>
    </dgm:pt>
    <dgm:pt modelId="{328BCB29-1E8E-8A4D-BAC2-A5B59732E0F9}" type="parTrans" cxnId="{D4B3F9E7-D5AC-5941-8A32-CB3FBAB7C1DB}">
      <dgm:prSet/>
      <dgm:spPr/>
      <dgm:t>
        <a:bodyPr/>
        <a:lstStyle/>
        <a:p>
          <a:endParaRPr lang="en-US"/>
        </a:p>
      </dgm:t>
    </dgm:pt>
    <dgm:pt modelId="{35702C0F-98DE-C840-967C-8E50685DB430}" type="sibTrans" cxnId="{D4B3F9E7-D5AC-5941-8A32-CB3FBAB7C1DB}">
      <dgm:prSet/>
      <dgm:spPr/>
      <dgm:t>
        <a:bodyPr/>
        <a:lstStyle/>
        <a:p>
          <a:endParaRPr lang="en-US"/>
        </a:p>
      </dgm:t>
    </dgm:pt>
    <dgm:pt modelId="{9A6521A6-B89B-BE4F-B392-283BBF3DEE88}">
      <dgm:prSet phldrT="[Text]" custT="1"/>
      <dgm:spPr/>
      <dgm:t>
        <a:bodyPr/>
        <a:lstStyle/>
        <a:p>
          <a:r>
            <a:rPr lang="en-CA" sz="2200" dirty="0" smtClean="0"/>
            <a:t>Hydrogen Production Rate: 79.80 m3/h</a:t>
          </a:r>
          <a:endParaRPr lang="en-CA" sz="2200" dirty="0"/>
        </a:p>
      </dgm:t>
    </dgm:pt>
    <dgm:pt modelId="{247B3AA8-915F-F84C-B3CA-5F3EEDE579A8}" type="parTrans" cxnId="{7DB66133-8419-6843-BA95-FACCF00DCD44}">
      <dgm:prSet/>
      <dgm:spPr/>
      <dgm:t>
        <a:bodyPr/>
        <a:lstStyle/>
        <a:p>
          <a:endParaRPr lang="en-US"/>
        </a:p>
      </dgm:t>
    </dgm:pt>
    <dgm:pt modelId="{AE32DF15-1EF2-1245-80DF-06DC123706A8}" type="sibTrans" cxnId="{7DB66133-8419-6843-BA95-FACCF00DCD44}">
      <dgm:prSet/>
      <dgm:spPr/>
      <dgm:t>
        <a:bodyPr/>
        <a:lstStyle/>
        <a:p>
          <a:endParaRPr lang="en-US"/>
        </a:p>
      </dgm:t>
    </dgm:pt>
    <dgm:pt modelId="{58079669-5A61-4089-A72D-815D01B34070}" type="pres">
      <dgm:prSet presAssocID="{A1FD17A0-7E3A-4D6D-83B7-2CC4D720C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0EDD897-0AB9-442A-947C-294F20EA8CAF}" type="pres">
      <dgm:prSet presAssocID="{C5702B80-CEC9-4670-9416-075CDCEC7EA4}" presName="linNode" presStyleCnt="0"/>
      <dgm:spPr/>
    </dgm:pt>
    <dgm:pt modelId="{D9DF5D10-731E-4D7E-99D2-1C7EA32D6A49}" type="pres">
      <dgm:prSet presAssocID="{C5702B80-CEC9-4670-9416-075CDCEC7EA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F88433-90BE-4243-8859-E42696B2B643}" type="pres">
      <dgm:prSet presAssocID="{C5702B80-CEC9-4670-9416-075CDCEC7EA4}" presName="descendantText" presStyleLbl="alignAccFollowNode1" presStyleIdx="0" presStyleCnt="1" custScaleY="111014" custLinFactNeighborX="0" custLinFactNeighborY="-2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8EE01CF-4974-47D1-B03E-C31167F94161}" srcId="{C5702B80-CEC9-4670-9416-075CDCEC7EA4}" destId="{93864AC6-912F-43E4-828C-477F9116EF3C}" srcOrd="0" destOrd="0" parTransId="{2559FB51-0CCB-4A9D-B0B5-8C2693557D75}" sibTransId="{4418A82B-45B9-4639-AAD1-2A5BBC0DD10F}"/>
    <dgm:cxn modelId="{4DB0539F-E272-4616-B042-72A6C8D1DCB7}" srcId="{A1FD17A0-7E3A-4D6D-83B7-2CC4D720C739}" destId="{C5702B80-CEC9-4670-9416-075CDCEC7EA4}" srcOrd="0" destOrd="0" parTransId="{23797A9F-6D73-49AC-867B-FE500373A5CB}" sibTransId="{340ADEDC-DEA4-442F-A9AA-258EB52D4200}"/>
    <dgm:cxn modelId="{7DB66133-8419-6843-BA95-FACCF00DCD44}" srcId="{C5702B80-CEC9-4670-9416-075CDCEC7EA4}" destId="{9A6521A6-B89B-BE4F-B392-283BBF3DEE88}" srcOrd="2" destOrd="0" parTransId="{247B3AA8-915F-F84C-B3CA-5F3EEDE579A8}" sibTransId="{AE32DF15-1EF2-1245-80DF-06DC123706A8}"/>
    <dgm:cxn modelId="{981938D7-8823-6A42-9AEF-A43465C2A924}" type="presOf" srcId="{A1FD17A0-7E3A-4D6D-83B7-2CC4D720C739}" destId="{58079669-5A61-4089-A72D-815D01B34070}" srcOrd="0" destOrd="0" presId="urn:microsoft.com/office/officeart/2005/8/layout/vList5"/>
    <dgm:cxn modelId="{E13682ED-FFEE-914C-A598-102ED20E90EB}" type="presOf" srcId="{C5702B80-CEC9-4670-9416-075CDCEC7EA4}" destId="{D9DF5D10-731E-4D7E-99D2-1C7EA32D6A49}" srcOrd="0" destOrd="0" presId="urn:microsoft.com/office/officeart/2005/8/layout/vList5"/>
    <dgm:cxn modelId="{D4B3F9E7-D5AC-5941-8A32-CB3FBAB7C1DB}" srcId="{C5702B80-CEC9-4670-9416-075CDCEC7EA4}" destId="{0C1B4CF7-CFDC-E94B-90C6-AD839991D0DF}" srcOrd="1" destOrd="0" parTransId="{328BCB29-1E8E-8A4D-BAC2-A5B59732E0F9}" sibTransId="{35702C0F-98DE-C840-967C-8E50685DB430}"/>
    <dgm:cxn modelId="{C0799806-6296-A14F-8091-8F608B336B1D}" type="presOf" srcId="{93864AC6-912F-43E4-828C-477F9116EF3C}" destId="{55F88433-90BE-4243-8859-E42696B2B643}" srcOrd="0" destOrd="0" presId="urn:microsoft.com/office/officeart/2005/8/layout/vList5"/>
    <dgm:cxn modelId="{DF1F99E1-F18B-1C4A-9405-F6591C532292}" type="presOf" srcId="{0C1B4CF7-CFDC-E94B-90C6-AD839991D0DF}" destId="{55F88433-90BE-4243-8859-E42696B2B643}" srcOrd="0" destOrd="1" presId="urn:microsoft.com/office/officeart/2005/8/layout/vList5"/>
    <dgm:cxn modelId="{F3146771-A52C-E745-B0D0-7C51E2395F45}" type="presOf" srcId="{9A6521A6-B89B-BE4F-B392-283BBF3DEE88}" destId="{55F88433-90BE-4243-8859-E42696B2B643}" srcOrd="0" destOrd="2" presId="urn:microsoft.com/office/officeart/2005/8/layout/vList5"/>
    <dgm:cxn modelId="{37A1BAC1-3FE2-7E40-9DC2-9F13978F02A6}" type="presParOf" srcId="{58079669-5A61-4089-A72D-815D01B34070}" destId="{10EDD897-0AB9-442A-947C-294F20EA8CAF}" srcOrd="0" destOrd="0" presId="urn:microsoft.com/office/officeart/2005/8/layout/vList5"/>
    <dgm:cxn modelId="{7E46C778-14CD-1E48-BC61-DF6B5624C251}" type="presParOf" srcId="{10EDD897-0AB9-442A-947C-294F20EA8CAF}" destId="{D9DF5D10-731E-4D7E-99D2-1C7EA32D6A49}" srcOrd="0" destOrd="0" presId="urn:microsoft.com/office/officeart/2005/8/layout/vList5"/>
    <dgm:cxn modelId="{DC3B445C-1E47-6E40-9970-8D9EBEE000AC}" type="presParOf" srcId="{10EDD897-0AB9-442A-947C-294F20EA8CAF}" destId="{55F88433-90BE-4243-8859-E42696B2B6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FD17A0-7E3A-4D6D-83B7-2CC4D720C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5702B80-CEC9-4670-9416-075CDCEC7EA4}">
      <dgm:prSet phldrT="[Text]"/>
      <dgm:spPr/>
      <dgm:t>
        <a:bodyPr/>
        <a:lstStyle/>
        <a:p>
          <a:r>
            <a:rPr lang="en-CA" dirty="0" smtClean="0"/>
            <a:t>Fitzgerald Pool</a:t>
          </a:r>
        </a:p>
        <a:p>
          <a:r>
            <a:rPr lang="en-CA" dirty="0" smtClean="0"/>
            <a:t>(Maximize RNG Production)</a:t>
          </a:r>
          <a:endParaRPr lang="en-CA" dirty="0"/>
        </a:p>
      </dgm:t>
    </dgm:pt>
    <dgm:pt modelId="{23797A9F-6D73-49AC-867B-FE500373A5CB}" type="parTrans" cxnId="{4DB0539F-E272-4616-B042-72A6C8D1DCB7}">
      <dgm:prSet/>
      <dgm:spPr/>
      <dgm:t>
        <a:bodyPr/>
        <a:lstStyle/>
        <a:p>
          <a:endParaRPr lang="en-CA"/>
        </a:p>
      </dgm:t>
    </dgm:pt>
    <dgm:pt modelId="{340ADEDC-DEA4-442F-A9AA-258EB52D4200}" type="sibTrans" cxnId="{4DB0539F-E272-4616-B042-72A6C8D1DCB7}">
      <dgm:prSet/>
      <dgm:spPr/>
      <dgm:t>
        <a:bodyPr/>
        <a:lstStyle/>
        <a:p>
          <a:endParaRPr lang="en-CA"/>
        </a:p>
      </dgm:t>
    </dgm:pt>
    <dgm:pt modelId="{93864AC6-912F-43E4-828C-477F9116EF3C}">
      <dgm:prSet phldrT="[Text]" custT="1"/>
      <dgm:spPr/>
      <dgm:t>
        <a:bodyPr/>
        <a:lstStyle/>
        <a:p>
          <a:r>
            <a:rPr lang="en-CA" sz="2200" dirty="0" smtClean="0"/>
            <a:t>This could take many forms</a:t>
          </a:r>
          <a:endParaRPr lang="en-CA" sz="2200" dirty="0"/>
        </a:p>
      </dgm:t>
    </dgm:pt>
    <dgm:pt modelId="{2559FB51-0CCB-4A9D-B0B5-8C2693557D75}" type="parTrans" cxnId="{A8EE01CF-4974-47D1-B03E-C31167F94161}">
      <dgm:prSet/>
      <dgm:spPr/>
      <dgm:t>
        <a:bodyPr/>
        <a:lstStyle/>
        <a:p>
          <a:endParaRPr lang="en-CA"/>
        </a:p>
      </dgm:t>
    </dgm:pt>
    <dgm:pt modelId="{4418A82B-45B9-4639-AAD1-2A5BBC0DD10F}" type="sibTrans" cxnId="{A8EE01CF-4974-47D1-B03E-C31167F94161}">
      <dgm:prSet/>
      <dgm:spPr/>
      <dgm:t>
        <a:bodyPr/>
        <a:lstStyle/>
        <a:p>
          <a:endParaRPr lang="en-CA"/>
        </a:p>
      </dgm:t>
    </dgm:pt>
    <dgm:pt modelId="{0C1B4CF7-CFDC-E94B-90C6-AD839991D0DF}">
      <dgm:prSet phldrT="[Text]" custT="1"/>
      <dgm:spPr/>
      <dgm:t>
        <a:bodyPr/>
        <a:lstStyle/>
        <a:p>
          <a:r>
            <a:rPr lang="en-CA" sz="2200" dirty="0" smtClean="0"/>
            <a:t>Goal would be to maximize RNG production</a:t>
          </a:r>
          <a:endParaRPr lang="en-CA" sz="2200" dirty="0"/>
        </a:p>
      </dgm:t>
    </dgm:pt>
    <dgm:pt modelId="{328BCB29-1E8E-8A4D-BAC2-A5B59732E0F9}" type="parTrans" cxnId="{D4B3F9E7-D5AC-5941-8A32-CB3FBAB7C1DB}">
      <dgm:prSet/>
      <dgm:spPr/>
      <dgm:t>
        <a:bodyPr/>
        <a:lstStyle/>
        <a:p>
          <a:endParaRPr lang="en-US"/>
        </a:p>
      </dgm:t>
    </dgm:pt>
    <dgm:pt modelId="{35702C0F-98DE-C840-967C-8E50685DB430}" type="sibTrans" cxnId="{D4B3F9E7-D5AC-5941-8A32-CB3FBAB7C1DB}">
      <dgm:prSet/>
      <dgm:spPr/>
      <dgm:t>
        <a:bodyPr/>
        <a:lstStyle/>
        <a:p>
          <a:endParaRPr lang="en-US"/>
        </a:p>
      </dgm:t>
    </dgm:pt>
    <dgm:pt modelId="{9A6521A6-B89B-BE4F-B392-283BBF3DEE88}">
      <dgm:prSet phldrT="[Text]" custT="1"/>
      <dgm:spPr/>
      <dgm:t>
        <a:bodyPr/>
        <a:lstStyle/>
        <a:p>
          <a:r>
            <a:rPr lang="en-CA" sz="2200" dirty="0" smtClean="0"/>
            <a:t>Rework of EPCOR pipeline design would be required</a:t>
          </a:r>
          <a:endParaRPr lang="en-CA" sz="2200" dirty="0"/>
        </a:p>
      </dgm:t>
    </dgm:pt>
    <dgm:pt modelId="{247B3AA8-915F-F84C-B3CA-5F3EEDE579A8}" type="parTrans" cxnId="{7DB66133-8419-6843-BA95-FACCF00DCD44}">
      <dgm:prSet/>
      <dgm:spPr/>
      <dgm:t>
        <a:bodyPr/>
        <a:lstStyle/>
        <a:p>
          <a:endParaRPr lang="en-US"/>
        </a:p>
      </dgm:t>
    </dgm:pt>
    <dgm:pt modelId="{AE32DF15-1EF2-1245-80DF-06DC123706A8}" type="sibTrans" cxnId="{7DB66133-8419-6843-BA95-FACCF00DCD44}">
      <dgm:prSet/>
      <dgm:spPr/>
      <dgm:t>
        <a:bodyPr/>
        <a:lstStyle/>
        <a:p>
          <a:endParaRPr lang="en-US"/>
        </a:p>
      </dgm:t>
    </dgm:pt>
    <dgm:pt modelId="{58079669-5A61-4089-A72D-815D01B34070}" type="pres">
      <dgm:prSet presAssocID="{A1FD17A0-7E3A-4D6D-83B7-2CC4D720C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0EDD897-0AB9-442A-947C-294F20EA8CAF}" type="pres">
      <dgm:prSet presAssocID="{C5702B80-CEC9-4670-9416-075CDCEC7EA4}" presName="linNode" presStyleCnt="0"/>
      <dgm:spPr/>
    </dgm:pt>
    <dgm:pt modelId="{D9DF5D10-731E-4D7E-99D2-1C7EA32D6A49}" type="pres">
      <dgm:prSet presAssocID="{C5702B80-CEC9-4670-9416-075CDCEC7EA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F88433-90BE-4243-8859-E42696B2B643}" type="pres">
      <dgm:prSet presAssocID="{C5702B80-CEC9-4670-9416-075CDCEC7EA4}" presName="descendantText" presStyleLbl="alignAccFollowNode1" presStyleIdx="0" presStyleCnt="1" custScaleY="111014" custLinFactNeighborX="0" custLinFactNeighborY="-2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8EE01CF-4974-47D1-B03E-C31167F94161}" srcId="{C5702B80-CEC9-4670-9416-075CDCEC7EA4}" destId="{93864AC6-912F-43E4-828C-477F9116EF3C}" srcOrd="0" destOrd="0" parTransId="{2559FB51-0CCB-4A9D-B0B5-8C2693557D75}" sibTransId="{4418A82B-45B9-4639-AAD1-2A5BBC0DD10F}"/>
    <dgm:cxn modelId="{4DB0539F-E272-4616-B042-72A6C8D1DCB7}" srcId="{A1FD17A0-7E3A-4D6D-83B7-2CC4D720C739}" destId="{C5702B80-CEC9-4670-9416-075CDCEC7EA4}" srcOrd="0" destOrd="0" parTransId="{23797A9F-6D73-49AC-867B-FE500373A5CB}" sibTransId="{340ADEDC-DEA4-442F-A9AA-258EB52D4200}"/>
    <dgm:cxn modelId="{7DB66133-8419-6843-BA95-FACCF00DCD44}" srcId="{C5702B80-CEC9-4670-9416-075CDCEC7EA4}" destId="{9A6521A6-B89B-BE4F-B392-283BBF3DEE88}" srcOrd="2" destOrd="0" parTransId="{247B3AA8-915F-F84C-B3CA-5F3EEDE579A8}" sibTransId="{AE32DF15-1EF2-1245-80DF-06DC123706A8}"/>
    <dgm:cxn modelId="{E889B5BA-E6EF-F94D-AFD9-397952919F73}" type="presOf" srcId="{A1FD17A0-7E3A-4D6D-83B7-2CC4D720C739}" destId="{58079669-5A61-4089-A72D-815D01B34070}" srcOrd="0" destOrd="0" presId="urn:microsoft.com/office/officeart/2005/8/layout/vList5"/>
    <dgm:cxn modelId="{3D1735C4-A5B3-8544-A709-B00D1BE8D5E7}" type="presOf" srcId="{9A6521A6-B89B-BE4F-B392-283BBF3DEE88}" destId="{55F88433-90BE-4243-8859-E42696B2B643}" srcOrd="0" destOrd="2" presId="urn:microsoft.com/office/officeart/2005/8/layout/vList5"/>
    <dgm:cxn modelId="{D4B3F9E7-D5AC-5941-8A32-CB3FBAB7C1DB}" srcId="{C5702B80-CEC9-4670-9416-075CDCEC7EA4}" destId="{0C1B4CF7-CFDC-E94B-90C6-AD839991D0DF}" srcOrd="1" destOrd="0" parTransId="{328BCB29-1E8E-8A4D-BAC2-A5B59732E0F9}" sibTransId="{35702C0F-98DE-C840-967C-8E50685DB430}"/>
    <dgm:cxn modelId="{AD9B34C1-EE2F-2A4B-932A-FBBF23F8B014}" type="presOf" srcId="{93864AC6-912F-43E4-828C-477F9116EF3C}" destId="{55F88433-90BE-4243-8859-E42696B2B643}" srcOrd="0" destOrd="0" presId="urn:microsoft.com/office/officeart/2005/8/layout/vList5"/>
    <dgm:cxn modelId="{C09B83D3-10F7-EE4D-BC3D-74F1682AE5B8}" type="presOf" srcId="{0C1B4CF7-CFDC-E94B-90C6-AD839991D0DF}" destId="{55F88433-90BE-4243-8859-E42696B2B643}" srcOrd="0" destOrd="1" presId="urn:microsoft.com/office/officeart/2005/8/layout/vList5"/>
    <dgm:cxn modelId="{C2367B6F-E046-6B49-9AC4-5EC828137DA2}" type="presOf" srcId="{C5702B80-CEC9-4670-9416-075CDCEC7EA4}" destId="{D9DF5D10-731E-4D7E-99D2-1C7EA32D6A49}" srcOrd="0" destOrd="0" presId="urn:microsoft.com/office/officeart/2005/8/layout/vList5"/>
    <dgm:cxn modelId="{7EE4C4C4-28AC-8F46-89FF-AD4D84FFFFF8}" type="presParOf" srcId="{58079669-5A61-4089-A72D-815D01B34070}" destId="{10EDD897-0AB9-442A-947C-294F20EA8CAF}" srcOrd="0" destOrd="0" presId="urn:microsoft.com/office/officeart/2005/8/layout/vList5"/>
    <dgm:cxn modelId="{EE01C0A3-3456-7F4B-B6D9-5C897588C5B0}" type="presParOf" srcId="{10EDD897-0AB9-442A-947C-294F20EA8CAF}" destId="{D9DF5D10-731E-4D7E-99D2-1C7EA32D6A49}" srcOrd="0" destOrd="0" presId="urn:microsoft.com/office/officeart/2005/8/layout/vList5"/>
    <dgm:cxn modelId="{B775BD46-8B58-264E-A9BA-81D8A07D36B4}" type="presParOf" srcId="{10EDD897-0AB9-442A-947C-294F20EA8CAF}" destId="{55F88433-90BE-4243-8859-E42696B2B6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FD17A0-7E3A-4D6D-83B7-2CC4D720C73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C5702B80-CEC9-4670-9416-075CDCEC7EA4}">
      <dgm:prSet phldrT="[Text]"/>
      <dgm:spPr/>
      <dgm:t>
        <a:bodyPr/>
        <a:lstStyle/>
        <a:p>
          <a:r>
            <a:rPr lang="en-CA" dirty="0" smtClean="0"/>
            <a:t>Advantages of Working with NCE</a:t>
          </a:r>
          <a:endParaRPr lang="en-CA" dirty="0"/>
        </a:p>
      </dgm:t>
    </dgm:pt>
    <dgm:pt modelId="{23797A9F-6D73-49AC-867B-FE500373A5CB}" type="parTrans" cxnId="{4DB0539F-E272-4616-B042-72A6C8D1DCB7}">
      <dgm:prSet/>
      <dgm:spPr/>
      <dgm:t>
        <a:bodyPr/>
        <a:lstStyle/>
        <a:p>
          <a:endParaRPr lang="en-CA"/>
        </a:p>
      </dgm:t>
    </dgm:pt>
    <dgm:pt modelId="{340ADEDC-DEA4-442F-A9AA-258EB52D4200}" type="sibTrans" cxnId="{4DB0539F-E272-4616-B042-72A6C8D1DCB7}">
      <dgm:prSet/>
      <dgm:spPr/>
      <dgm:t>
        <a:bodyPr/>
        <a:lstStyle/>
        <a:p>
          <a:endParaRPr lang="en-CA"/>
        </a:p>
      </dgm:t>
    </dgm:pt>
    <dgm:pt modelId="{93864AC6-912F-43E4-828C-477F9116EF3C}">
      <dgm:prSet phldrT="[Text]" custT="1"/>
      <dgm:spPr/>
      <dgm:t>
        <a:bodyPr/>
        <a:lstStyle/>
        <a:p>
          <a:r>
            <a:rPr lang="en-CA" sz="2200" dirty="0" smtClean="0"/>
            <a:t>Local storage: natural gas and power –to-gas (hydrogen)</a:t>
          </a:r>
          <a:endParaRPr lang="en-CA" sz="2200" dirty="0"/>
        </a:p>
      </dgm:t>
    </dgm:pt>
    <dgm:pt modelId="{2559FB51-0CCB-4A9D-B0B5-8C2693557D75}" type="parTrans" cxnId="{A8EE01CF-4974-47D1-B03E-C31167F94161}">
      <dgm:prSet/>
      <dgm:spPr/>
      <dgm:t>
        <a:bodyPr/>
        <a:lstStyle/>
        <a:p>
          <a:endParaRPr lang="en-CA"/>
        </a:p>
      </dgm:t>
    </dgm:pt>
    <dgm:pt modelId="{4418A82B-45B9-4639-AAD1-2A5BBC0DD10F}" type="sibTrans" cxnId="{A8EE01CF-4974-47D1-B03E-C31167F94161}">
      <dgm:prSet/>
      <dgm:spPr/>
      <dgm:t>
        <a:bodyPr/>
        <a:lstStyle/>
        <a:p>
          <a:endParaRPr lang="en-CA"/>
        </a:p>
      </dgm:t>
    </dgm:pt>
    <dgm:pt modelId="{44B18503-9968-4571-9689-8D0EFAAE14CA}">
      <dgm:prSet phldrT="[Text]" custT="1"/>
      <dgm:spPr/>
      <dgm:t>
        <a:bodyPr/>
        <a:lstStyle/>
        <a:p>
          <a:r>
            <a:rPr lang="en-CA" sz="2200" dirty="0" smtClean="0"/>
            <a:t>Improved security of supply: 3 sources on winter days</a:t>
          </a:r>
          <a:endParaRPr lang="en-CA" sz="2200" dirty="0"/>
        </a:p>
      </dgm:t>
    </dgm:pt>
    <dgm:pt modelId="{DC39C15B-12DE-4C79-8659-4F793C3FC0B2}" type="parTrans" cxnId="{201572F4-9445-4F6E-BFA9-BA507F93E8EA}">
      <dgm:prSet/>
      <dgm:spPr/>
      <dgm:t>
        <a:bodyPr/>
        <a:lstStyle/>
        <a:p>
          <a:endParaRPr lang="en-CA"/>
        </a:p>
      </dgm:t>
    </dgm:pt>
    <dgm:pt modelId="{4183BB58-BCF3-4BF9-914E-D62553C404A3}" type="sibTrans" cxnId="{201572F4-9445-4F6E-BFA9-BA507F93E8EA}">
      <dgm:prSet/>
      <dgm:spPr/>
      <dgm:t>
        <a:bodyPr/>
        <a:lstStyle/>
        <a:p>
          <a:endParaRPr lang="en-CA"/>
        </a:p>
      </dgm:t>
    </dgm:pt>
    <dgm:pt modelId="{91E2D698-E207-994C-82B7-7322A3904DE0}">
      <dgm:prSet phldrT="[Text]" custT="1"/>
      <dgm:spPr/>
      <dgm:t>
        <a:bodyPr/>
        <a:lstStyle/>
        <a:p>
          <a:r>
            <a:rPr lang="en-CA" sz="2200" dirty="0" smtClean="0"/>
            <a:t>No Union upstream reinforcement required</a:t>
          </a:r>
          <a:endParaRPr lang="en-CA" sz="2200" dirty="0"/>
        </a:p>
      </dgm:t>
    </dgm:pt>
    <dgm:pt modelId="{F593BE0C-6247-474F-89B5-6C56725414E2}" type="parTrans" cxnId="{A5BABEAC-8128-0B4C-9C39-98D1BC29A803}">
      <dgm:prSet/>
      <dgm:spPr/>
      <dgm:t>
        <a:bodyPr/>
        <a:lstStyle/>
        <a:p>
          <a:endParaRPr lang="en-US"/>
        </a:p>
      </dgm:t>
    </dgm:pt>
    <dgm:pt modelId="{0F5011A0-7086-204E-B139-12C769854F19}" type="sibTrans" cxnId="{A5BABEAC-8128-0B4C-9C39-98D1BC29A803}">
      <dgm:prSet/>
      <dgm:spPr/>
      <dgm:t>
        <a:bodyPr/>
        <a:lstStyle/>
        <a:p>
          <a:endParaRPr lang="en-US"/>
        </a:p>
      </dgm:t>
    </dgm:pt>
    <dgm:pt modelId="{0C1B4CF7-CFDC-E94B-90C6-AD839991D0DF}">
      <dgm:prSet phldrT="[Text]" custT="1"/>
      <dgm:spPr/>
      <dgm:t>
        <a:bodyPr/>
        <a:lstStyle/>
        <a:p>
          <a:r>
            <a:rPr lang="en-CA" sz="2200" dirty="0" smtClean="0"/>
            <a:t>RNG </a:t>
          </a:r>
          <a:endParaRPr lang="en-CA" sz="2200" dirty="0"/>
        </a:p>
      </dgm:t>
    </dgm:pt>
    <dgm:pt modelId="{328BCB29-1E8E-8A4D-BAC2-A5B59732E0F9}" type="parTrans" cxnId="{D4B3F9E7-D5AC-5941-8A32-CB3FBAB7C1DB}">
      <dgm:prSet/>
      <dgm:spPr/>
      <dgm:t>
        <a:bodyPr/>
        <a:lstStyle/>
        <a:p>
          <a:endParaRPr lang="en-US"/>
        </a:p>
      </dgm:t>
    </dgm:pt>
    <dgm:pt modelId="{35702C0F-98DE-C840-967C-8E50685DB430}" type="sibTrans" cxnId="{D4B3F9E7-D5AC-5941-8A32-CB3FBAB7C1DB}">
      <dgm:prSet/>
      <dgm:spPr/>
      <dgm:t>
        <a:bodyPr/>
        <a:lstStyle/>
        <a:p>
          <a:endParaRPr lang="en-US"/>
        </a:p>
      </dgm:t>
    </dgm:pt>
    <dgm:pt modelId="{58079669-5A61-4089-A72D-815D01B34070}" type="pres">
      <dgm:prSet presAssocID="{A1FD17A0-7E3A-4D6D-83B7-2CC4D720C7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0EDD897-0AB9-442A-947C-294F20EA8CAF}" type="pres">
      <dgm:prSet presAssocID="{C5702B80-CEC9-4670-9416-075CDCEC7EA4}" presName="linNode" presStyleCnt="0"/>
      <dgm:spPr/>
    </dgm:pt>
    <dgm:pt modelId="{D9DF5D10-731E-4D7E-99D2-1C7EA32D6A49}" type="pres">
      <dgm:prSet presAssocID="{C5702B80-CEC9-4670-9416-075CDCEC7EA4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F88433-90BE-4243-8859-E42696B2B643}" type="pres">
      <dgm:prSet presAssocID="{C5702B80-CEC9-4670-9416-075CDCEC7EA4}" presName="descendantText" presStyleLbl="alignAccFollowNode1" presStyleIdx="0" presStyleCnt="1" custScaleY="111014" custLinFactNeighborX="0" custLinFactNeighborY="-29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8EE01CF-4974-47D1-B03E-C31167F94161}" srcId="{C5702B80-CEC9-4670-9416-075CDCEC7EA4}" destId="{93864AC6-912F-43E4-828C-477F9116EF3C}" srcOrd="0" destOrd="0" parTransId="{2559FB51-0CCB-4A9D-B0B5-8C2693557D75}" sibTransId="{4418A82B-45B9-4639-AAD1-2A5BBC0DD10F}"/>
    <dgm:cxn modelId="{4DB0539F-E272-4616-B042-72A6C8D1DCB7}" srcId="{A1FD17A0-7E3A-4D6D-83B7-2CC4D720C739}" destId="{C5702B80-CEC9-4670-9416-075CDCEC7EA4}" srcOrd="0" destOrd="0" parTransId="{23797A9F-6D73-49AC-867B-FE500373A5CB}" sibTransId="{340ADEDC-DEA4-442F-A9AA-258EB52D4200}"/>
    <dgm:cxn modelId="{29A605C3-F5F4-574A-9000-77D0D057D836}" type="presOf" srcId="{A1FD17A0-7E3A-4D6D-83B7-2CC4D720C739}" destId="{58079669-5A61-4089-A72D-815D01B34070}" srcOrd="0" destOrd="0" presId="urn:microsoft.com/office/officeart/2005/8/layout/vList5"/>
    <dgm:cxn modelId="{A5BABEAC-8128-0B4C-9C39-98D1BC29A803}" srcId="{C5702B80-CEC9-4670-9416-075CDCEC7EA4}" destId="{91E2D698-E207-994C-82B7-7322A3904DE0}" srcOrd="1" destOrd="0" parTransId="{F593BE0C-6247-474F-89B5-6C56725414E2}" sibTransId="{0F5011A0-7086-204E-B139-12C769854F19}"/>
    <dgm:cxn modelId="{E2928AD7-828F-C546-BD3D-64132A8268BC}" type="presOf" srcId="{93864AC6-912F-43E4-828C-477F9116EF3C}" destId="{55F88433-90BE-4243-8859-E42696B2B643}" srcOrd="0" destOrd="0" presId="urn:microsoft.com/office/officeart/2005/8/layout/vList5"/>
    <dgm:cxn modelId="{A639A8E0-7A49-D343-BE4A-720AFEF146B6}" type="presOf" srcId="{0C1B4CF7-CFDC-E94B-90C6-AD839991D0DF}" destId="{55F88433-90BE-4243-8859-E42696B2B643}" srcOrd="0" destOrd="3" presId="urn:microsoft.com/office/officeart/2005/8/layout/vList5"/>
    <dgm:cxn modelId="{501AC9A3-D425-8C4F-ADE8-E66E7E693DFE}" type="presOf" srcId="{91E2D698-E207-994C-82B7-7322A3904DE0}" destId="{55F88433-90BE-4243-8859-E42696B2B643}" srcOrd="0" destOrd="1" presId="urn:microsoft.com/office/officeart/2005/8/layout/vList5"/>
    <dgm:cxn modelId="{D4B3F9E7-D5AC-5941-8A32-CB3FBAB7C1DB}" srcId="{C5702B80-CEC9-4670-9416-075CDCEC7EA4}" destId="{0C1B4CF7-CFDC-E94B-90C6-AD839991D0DF}" srcOrd="3" destOrd="0" parTransId="{328BCB29-1E8E-8A4D-BAC2-A5B59732E0F9}" sibTransId="{35702C0F-98DE-C840-967C-8E50685DB430}"/>
    <dgm:cxn modelId="{01C2871A-DBA9-FB46-9022-DD9B977992B9}" type="presOf" srcId="{44B18503-9968-4571-9689-8D0EFAAE14CA}" destId="{55F88433-90BE-4243-8859-E42696B2B643}" srcOrd="0" destOrd="2" presId="urn:microsoft.com/office/officeart/2005/8/layout/vList5"/>
    <dgm:cxn modelId="{201572F4-9445-4F6E-BFA9-BA507F93E8EA}" srcId="{C5702B80-CEC9-4670-9416-075CDCEC7EA4}" destId="{44B18503-9968-4571-9689-8D0EFAAE14CA}" srcOrd="2" destOrd="0" parTransId="{DC39C15B-12DE-4C79-8659-4F793C3FC0B2}" sibTransId="{4183BB58-BCF3-4BF9-914E-D62553C404A3}"/>
    <dgm:cxn modelId="{913DFF61-E2A5-1349-8EFE-159454338081}" type="presOf" srcId="{C5702B80-CEC9-4670-9416-075CDCEC7EA4}" destId="{D9DF5D10-731E-4D7E-99D2-1C7EA32D6A49}" srcOrd="0" destOrd="0" presId="urn:microsoft.com/office/officeart/2005/8/layout/vList5"/>
    <dgm:cxn modelId="{3C3D3143-798C-3047-9A74-7D8D1BE5D9F6}" type="presParOf" srcId="{58079669-5A61-4089-A72D-815D01B34070}" destId="{10EDD897-0AB9-442A-947C-294F20EA8CAF}" srcOrd="0" destOrd="0" presId="urn:microsoft.com/office/officeart/2005/8/layout/vList5"/>
    <dgm:cxn modelId="{CA0A5F85-D3C0-9444-8EB8-56250788932E}" type="presParOf" srcId="{10EDD897-0AB9-442A-947C-294F20EA8CAF}" destId="{D9DF5D10-731E-4D7E-99D2-1C7EA32D6A49}" srcOrd="0" destOrd="0" presId="urn:microsoft.com/office/officeart/2005/8/layout/vList5"/>
    <dgm:cxn modelId="{252C8147-EA9D-E843-A825-3D131CA7BE96}" type="presParOf" srcId="{10EDD897-0AB9-442A-947C-294F20EA8CAF}" destId="{55F88433-90BE-4243-8859-E42696B2B64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8433-90BE-4243-8859-E42696B2B643}">
      <dsp:nvSpPr>
        <dsp:cNvPr id="0" name=""/>
        <dsp:cNvSpPr/>
      </dsp:nvSpPr>
      <dsp:spPr>
        <a:xfrm rot="5400000">
          <a:off x="3620572" y="-269355"/>
          <a:ext cx="4412630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Interface with EPCOR at </a:t>
          </a:r>
          <a:r>
            <a:rPr lang="en-CA" sz="2200" kern="1200" dirty="0" err="1" smtClean="0"/>
            <a:t>Amberley</a:t>
          </a:r>
          <a:r>
            <a:rPr lang="en-CA" sz="2200" kern="1200" dirty="0" smtClean="0"/>
            <a:t> Road &amp; Kerry’s Line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Accept storage volumes in summer from EPCOR and blend 5% hydrogen into storage volumes at wellhead (make RNG)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Redeliver RNG volumes to EPCOR in winter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Access new Ontario government funding to help finance RNG component</a:t>
          </a:r>
          <a:endParaRPr lang="en-CA" sz="2200" kern="1200" dirty="0"/>
        </a:p>
      </dsp:txBody>
      <dsp:txXfrm rot="-5400000">
        <a:off x="3084823" y="481801"/>
        <a:ext cx="5268722" cy="3981816"/>
      </dsp:txXfrm>
    </dsp:sp>
    <dsp:sp modelId="{D9DF5D10-731E-4D7E-99D2-1C7EA32D6A49}">
      <dsp:nvSpPr>
        <dsp:cNvPr id="0" name=""/>
        <dsp:cNvSpPr/>
      </dsp:nvSpPr>
      <dsp:spPr>
        <a:xfrm>
          <a:off x="0" y="0"/>
          <a:ext cx="3084822" cy="4968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Fitzgerald Pool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and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Pipeline</a:t>
          </a:r>
          <a:endParaRPr lang="en-CA" sz="4800" kern="1200" dirty="0"/>
        </a:p>
      </dsp:txBody>
      <dsp:txXfrm>
        <a:off x="150589" y="150589"/>
        <a:ext cx="2783644" cy="466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8433-90BE-4243-8859-E42696B2B643}">
      <dsp:nvSpPr>
        <dsp:cNvPr id="0" name=""/>
        <dsp:cNvSpPr/>
      </dsp:nvSpPr>
      <dsp:spPr>
        <a:xfrm rot="5400000">
          <a:off x="3620572" y="-269355"/>
          <a:ext cx="4412630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HDPE Plastic Main – 6 miles of 8” with MOP of 180 psig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Utilizes 19% of total capacity (8,600,000 m3 at 2,100 </a:t>
          </a:r>
          <a:r>
            <a:rPr lang="en-CA" sz="2200" kern="1200" dirty="0" err="1" smtClean="0"/>
            <a:t>kPaa</a:t>
          </a:r>
          <a:r>
            <a:rPr lang="en-CA" sz="2200" kern="1200" dirty="0" smtClean="0"/>
            <a:t> of 45,308,000 m3 at 6,895 </a:t>
          </a:r>
          <a:r>
            <a:rPr lang="en-CA" sz="2200" kern="1200" dirty="0" err="1" smtClean="0"/>
            <a:t>Kpaa</a:t>
          </a:r>
          <a:r>
            <a:rPr lang="en-CA" sz="2200" kern="1200" dirty="0" smtClean="0"/>
            <a:t> - based on EPCOR RFP)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New horizontal leg on existing vertical well completed to MNR storage standards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Locate hydrogen electrolyser at Fitzgerald Pool</a:t>
          </a:r>
          <a:endParaRPr lang="en-CA" sz="2200" kern="1200" dirty="0"/>
        </a:p>
      </dsp:txBody>
      <dsp:txXfrm rot="-5400000">
        <a:off x="3084823" y="481801"/>
        <a:ext cx="5268722" cy="3981816"/>
      </dsp:txXfrm>
    </dsp:sp>
    <dsp:sp modelId="{D9DF5D10-731E-4D7E-99D2-1C7EA32D6A49}">
      <dsp:nvSpPr>
        <dsp:cNvPr id="0" name=""/>
        <dsp:cNvSpPr/>
      </dsp:nvSpPr>
      <dsp:spPr>
        <a:xfrm>
          <a:off x="0" y="0"/>
          <a:ext cx="3084822" cy="4968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Fitzgerald Pool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and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800" kern="1200" dirty="0" smtClean="0"/>
            <a:t>Pipeline</a:t>
          </a:r>
          <a:endParaRPr lang="en-CA" sz="4800" kern="1200" dirty="0"/>
        </a:p>
      </dsp:txBody>
      <dsp:txXfrm>
        <a:off x="150589" y="150589"/>
        <a:ext cx="2783644" cy="46673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8433-90BE-4243-8859-E42696B2B643}">
      <dsp:nvSpPr>
        <dsp:cNvPr id="0" name=""/>
        <dsp:cNvSpPr/>
      </dsp:nvSpPr>
      <dsp:spPr>
        <a:xfrm rot="5400000">
          <a:off x="3620572" y="-269355"/>
          <a:ext cx="4412630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Natural Gas Storage Volume: 8,600,000 m3/y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Hydrogen Volume at 5% blend by volume: 430,000 m3/y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Hydrogen Production Rate: 71.88 m3/h</a:t>
          </a:r>
          <a:endParaRPr lang="en-CA" sz="2200" kern="1200" dirty="0"/>
        </a:p>
      </dsp:txBody>
      <dsp:txXfrm rot="-5400000">
        <a:off x="3084823" y="481801"/>
        <a:ext cx="5268722" cy="3981816"/>
      </dsp:txXfrm>
    </dsp:sp>
    <dsp:sp modelId="{D9DF5D10-731E-4D7E-99D2-1C7EA32D6A49}">
      <dsp:nvSpPr>
        <dsp:cNvPr id="0" name=""/>
        <dsp:cNvSpPr/>
      </dsp:nvSpPr>
      <dsp:spPr>
        <a:xfrm>
          <a:off x="0" y="0"/>
          <a:ext cx="3084822" cy="4968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81915" rIns="163830" bIns="8191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300" kern="1200" dirty="0" smtClean="0"/>
            <a:t>Fitzgerald Pool</a:t>
          </a:r>
        </a:p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300" kern="1200" dirty="0" smtClean="0"/>
            <a:t>(EPCOR Forecasted Volume)</a:t>
          </a:r>
          <a:endParaRPr lang="en-CA" sz="4300" kern="1200" dirty="0"/>
        </a:p>
      </dsp:txBody>
      <dsp:txXfrm>
        <a:off x="150589" y="150589"/>
        <a:ext cx="2783644" cy="466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8433-90BE-4243-8859-E42696B2B643}">
      <dsp:nvSpPr>
        <dsp:cNvPr id="0" name=""/>
        <dsp:cNvSpPr/>
      </dsp:nvSpPr>
      <dsp:spPr>
        <a:xfrm rot="5400000">
          <a:off x="3620572" y="-269355"/>
          <a:ext cx="4412630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Natural Gas Storage Volume: 9,600,000 m3/y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Hydrogen Volume at 5% blend by volume: 480,000 m3/y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Hydrogen Production Rate: 79.80 m3/h</a:t>
          </a:r>
          <a:endParaRPr lang="en-CA" sz="2200" kern="1200" dirty="0"/>
        </a:p>
      </dsp:txBody>
      <dsp:txXfrm rot="-5400000">
        <a:off x="3084823" y="481801"/>
        <a:ext cx="5268722" cy="3981816"/>
      </dsp:txXfrm>
    </dsp:sp>
    <dsp:sp modelId="{D9DF5D10-731E-4D7E-99D2-1C7EA32D6A49}">
      <dsp:nvSpPr>
        <dsp:cNvPr id="0" name=""/>
        <dsp:cNvSpPr/>
      </dsp:nvSpPr>
      <dsp:spPr>
        <a:xfrm>
          <a:off x="0" y="0"/>
          <a:ext cx="3084822" cy="4968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Fitzgerald Pool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300" kern="1200" dirty="0" smtClean="0"/>
            <a:t>(Zero Upstream Reinforcement at </a:t>
          </a:r>
          <a:r>
            <a:rPr lang="en-CA" sz="3300" kern="1200" dirty="0" err="1" smtClean="0"/>
            <a:t>Dornoch</a:t>
          </a:r>
          <a:r>
            <a:rPr lang="en-CA" sz="3300" kern="1200" dirty="0" smtClean="0"/>
            <a:t>)</a:t>
          </a:r>
          <a:endParaRPr lang="en-CA" sz="3300" kern="1200" dirty="0"/>
        </a:p>
      </dsp:txBody>
      <dsp:txXfrm>
        <a:off x="150589" y="150589"/>
        <a:ext cx="2783644" cy="46673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8433-90BE-4243-8859-E42696B2B643}">
      <dsp:nvSpPr>
        <dsp:cNvPr id="0" name=""/>
        <dsp:cNvSpPr/>
      </dsp:nvSpPr>
      <dsp:spPr>
        <a:xfrm rot="5400000">
          <a:off x="3620572" y="-269355"/>
          <a:ext cx="4412630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This could take many forms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Goal would be to maximize RNG production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Rework of EPCOR pipeline design would be required</a:t>
          </a:r>
          <a:endParaRPr lang="en-CA" sz="2200" kern="1200" dirty="0"/>
        </a:p>
      </dsp:txBody>
      <dsp:txXfrm rot="-5400000">
        <a:off x="3084823" y="481801"/>
        <a:ext cx="5268722" cy="3981816"/>
      </dsp:txXfrm>
    </dsp:sp>
    <dsp:sp modelId="{D9DF5D10-731E-4D7E-99D2-1C7EA32D6A49}">
      <dsp:nvSpPr>
        <dsp:cNvPr id="0" name=""/>
        <dsp:cNvSpPr/>
      </dsp:nvSpPr>
      <dsp:spPr>
        <a:xfrm>
          <a:off x="0" y="0"/>
          <a:ext cx="3084822" cy="4968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Fitzgerald Pool</a:t>
          </a: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/>
            <a:t>(Maximize RNG Production)</a:t>
          </a:r>
          <a:endParaRPr lang="en-CA" sz="4000" kern="1200" dirty="0"/>
        </a:p>
      </dsp:txBody>
      <dsp:txXfrm>
        <a:off x="150589" y="150589"/>
        <a:ext cx="2783644" cy="46673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88433-90BE-4243-8859-E42696B2B643}">
      <dsp:nvSpPr>
        <dsp:cNvPr id="0" name=""/>
        <dsp:cNvSpPr/>
      </dsp:nvSpPr>
      <dsp:spPr>
        <a:xfrm rot="5400000">
          <a:off x="3620572" y="-269355"/>
          <a:ext cx="4412630" cy="548412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Local storage: natural gas and power –to-gas (hydrogen)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No Union upstream reinforcement required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Improved security of supply: 3 sources on winter days</a:t>
          </a:r>
          <a:endParaRPr lang="en-CA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CA" sz="2200" kern="1200" dirty="0" smtClean="0"/>
            <a:t>RNG </a:t>
          </a:r>
          <a:endParaRPr lang="en-CA" sz="2200" kern="1200" dirty="0"/>
        </a:p>
      </dsp:txBody>
      <dsp:txXfrm rot="-5400000">
        <a:off x="3084823" y="481801"/>
        <a:ext cx="5268722" cy="3981816"/>
      </dsp:txXfrm>
    </dsp:sp>
    <dsp:sp modelId="{D9DF5D10-731E-4D7E-99D2-1C7EA32D6A49}">
      <dsp:nvSpPr>
        <dsp:cNvPr id="0" name=""/>
        <dsp:cNvSpPr/>
      </dsp:nvSpPr>
      <dsp:spPr>
        <a:xfrm>
          <a:off x="0" y="0"/>
          <a:ext cx="3084822" cy="49685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100" kern="1200" dirty="0" smtClean="0"/>
            <a:t>Advantages of Working with NCE</a:t>
          </a:r>
          <a:endParaRPr lang="en-CA" sz="4100" kern="1200" dirty="0"/>
        </a:p>
      </dsp:txBody>
      <dsp:txXfrm>
        <a:off x="150589" y="150589"/>
        <a:ext cx="2783644" cy="46673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BCF93-414C-304A-9462-FCF3D73E09BD}" type="datetimeFigureOut">
              <a:rPr lang="en-US" smtClean="0"/>
              <a:t>16-09-11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96FFB-68FB-6B40-869E-E6B5DE1C2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6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274A1-93CC-F74B-8AAF-27166E2865A9}" type="datetimeFigureOut">
              <a:rPr lang="en-US" smtClean="0"/>
              <a:t>16-09-11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B5568-5CAC-8148-8343-9BD9FC65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64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065" indent="-118065" defTabSz="931580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CA" sz="1300" dirty="0">
                <a:solidFill>
                  <a:srgbClr val="333333"/>
                </a:solidFill>
                <a:ea typeface="ＭＳ Ｐゴシック" pitchFamily="34" charset="-128"/>
              </a:rPr>
              <a:t>Renewable Energy Solution</a:t>
            </a:r>
          </a:p>
          <a:p>
            <a:pPr marL="118065" indent="-118065">
              <a:spcBef>
                <a:spcPct val="0"/>
              </a:spcBef>
              <a:buFont typeface="Arial" pitchFamily="34" charset="0"/>
              <a:buChar char="•"/>
            </a:pPr>
            <a:r>
              <a:rPr lang="en-CA" sz="1300" dirty="0">
                <a:solidFill>
                  <a:srgbClr val="333333"/>
                </a:solidFill>
                <a:ea typeface="ＭＳ Ｐゴシック" pitchFamily="34" charset="-128"/>
              </a:rPr>
              <a:t>Cost-effective utility-scale enabler</a:t>
            </a:r>
          </a:p>
          <a:p>
            <a:pPr marL="118065" indent="-118065">
              <a:spcBef>
                <a:spcPct val="0"/>
              </a:spcBef>
              <a:buFont typeface="Arial" pitchFamily="34" charset="0"/>
              <a:buChar char="•"/>
            </a:pPr>
            <a:r>
              <a:rPr lang="en-CA" sz="1300" dirty="0">
                <a:solidFill>
                  <a:srgbClr val="333333"/>
                </a:solidFill>
              </a:rPr>
              <a:t>Utility scale energy storage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43DD5-E00C-47BF-AFE6-9993E0EB8E0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20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014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2781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226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3581400" y="6494116"/>
            <a:ext cx="2133600" cy="356957"/>
          </a:xfrm>
          <a:prstGeom prst="rect">
            <a:avLst/>
          </a:prstGeom>
        </p:spPr>
        <p:txBody>
          <a:bodyPr/>
          <a:lstStyle/>
          <a:p>
            <a:fld id="{85265BB1-B768-4601-9133-8B93AA2B8E26}" type="slidenum">
              <a:rPr lang="en-US" sz="1600" smtClean="0">
                <a:solidFill>
                  <a:schemeClr val="accent1"/>
                </a:solidFill>
              </a:rPr>
              <a:pPr/>
              <a:t>‹#›</a:t>
            </a:fld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48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604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9711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53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130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276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766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520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486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0732B-9EDF-406D-95FB-5A35470E616E}" type="datetimeFigureOut">
              <a:rPr lang="en-CA" smtClean="0"/>
              <a:t>16-09-11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B192D-5404-41AB-9B2E-E10F8218F5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184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645024"/>
            <a:ext cx="7772400" cy="2520280"/>
          </a:xfrm>
        </p:spPr>
        <p:txBody>
          <a:bodyPr>
            <a:normAutofit/>
          </a:bodyPr>
          <a:lstStyle/>
          <a:p>
            <a:r>
              <a:rPr lang="en-CA" dirty="0" smtClean="0"/>
              <a:t>Northern Cross Energy Limited</a:t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RNG for South Bruce</a:t>
            </a:r>
            <a:endParaRPr lang="en-CA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159302"/>
              </p:ext>
            </p:extLst>
          </p:nvPr>
        </p:nvGraphicFramePr>
        <p:xfrm>
          <a:off x="3203848" y="591885"/>
          <a:ext cx="2814858" cy="247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5" r:id="rId3" imgW="1905266" imgH="1676634" progId="MSPhotoEd.3">
                  <p:embed/>
                </p:oleObj>
              </mc:Choice>
              <mc:Fallback>
                <p:oleObj r:id="rId3" imgW="1905266" imgH="167663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91885"/>
                        <a:ext cx="2814858" cy="24770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425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Northern Cross Energy</a:t>
            </a:r>
            <a:br>
              <a:rPr lang="en-CA" dirty="0" smtClean="0"/>
            </a:br>
            <a:r>
              <a:rPr lang="en-CA" dirty="0" smtClean="0"/>
              <a:t> Key Features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929165"/>
              </p:ext>
            </p:extLst>
          </p:nvPr>
        </p:nvGraphicFramePr>
        <p:xfrm>
          <a:off x="251520" y="1628837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020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0" y="-27384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79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12160" y="1556792"/>
            <a:ext cx="2560039" cy="29523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200" dirty="0" smtClean="0">
                <a:solidFill>
                  <a:prstClr val="black"/>
                </a:solidFill>
              </a:rPr>
              <a:t>Fitzgerald Pool Storage Serving New</a:t>
            </a:r>
          </a:p>
          <a:p>
            <a:r>
              <a:rPr lang="en-CA" sz="3200" dirty="0" smtClean="0">
                <a:solidFill>
                  <a:prstClr val="black"/>
                </a:solidFill>
              </a:rPr>
              <a:t>South Bruce System</a:t>
            </a:r>
            <a:endParaRPr lang="en-CA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5299364" cy="664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06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RNG: System Concepts</a:t>
            </a:r>
            <a:br>
              <a:rPr lang="en-CA" dirty="0" smtClean="0"/>
            </a:b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1554753"/>
              </p:ext>
            </p:extLst>
          </p:nvPr>
        </p:nvGraphicFramePr>
        <p:xfrm>
          <a:off x="251520" y="134076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760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781800" y="6378217"/>
            <a:ext cx="1905000" cy="365125"/>
          </a:xfrm>
        </p:spPr>
        <p:txBody>
          <a:bodyPr/>
          <a:lstStyle/>
          <a:p>
            <a:pPr algn="r"/>
            <a:fld id="{26E7A54F-310E-4C1A-8275-7B96E3AC6A8F}" type="slidenum">
              <a:rPr lang="en-US" sz="1600" smtClean="0">
                <a:solidFill>
                  <a:schemeClr val="accent1">
                    <a:lumMod val="75000"/>
                  </a:schemeClr>
                </a:solidFill>
              </a:rPr>
              <a:pPr algn="r"/>
              <a:t>5</a:t>
            </a:fld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754" y="854394"/>
            <a:ext cx="7711646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“Alberta Climate Change Action”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050" y="3616657"/>
            <a:ext cx="5882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900"/>
              </a:spcBef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5608" y="1502450"/>
            <a:ext cx="472599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SMR is lowest cost pathway to emission benefits from “over-generation” of renewable electricity – “best energy storage strategy”.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Grid management  tools of electrolysis network enables greater penetration of renewables  resulting in further </a:t>
            </a:r>
            <a:r>
              <a:rPr lang="en-US" sz="2000" b="1" dirty="0" err="1"/>
              <a:t>decarbonization</a:t>
            </a:r>
            <a:r>
              <a:rPr lang="en-US" sz="2000" b="1" dirty="0"/>
              <a:t> of grid </a:t>
            </a:r>
          </a:p>
          <a:p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Demand for  industrial hydrogen infrastructure will lead to further reduction in manufacturing costs of electrolysis modules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1"/>
              </a:solidFill>
            </a:endParaRPr>
          </a:p>
          <a:p>
            <a:r>
              <a:rPr lang="en-US" b="1" dirty="0"/>
              <a:t> 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>
              <a:solidFill>
                <a:srgbClr val="92D050"/>
              </a:solidFill>
            </a:endParaRPr>
          </a:p>
          <a:p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" y="-1113"/>
            <a:ext cx="9269508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0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Storage System: Key Metrics</a:t>
            </a:r>
            <a:br>
              <a:rPr lang="en-CA" dirty="0" smtClean="0"/>
            </a:b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680423"/>
              </p:ext>
            </p:extLst>
          </p:nvPr>
        </p:nvGraphicFramePr>
        <p:xfrm>
          <a:off x="251520" y="134076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63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Hydrogen System: Scenario 1</a:t>
            </a:r>
            <a:br>
              <a:rPr lang="en-CA" dirty="0" smtClean="0"/>
            </a:b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7816671"/>
              </p:ext>
            </p:extLst>
          </p:nvPr>
        </p:nvGraphicFramePr>
        <p:xfrm>
          <a:off x="251520" y="134076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01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Hydrogen System: Scenario 2</a:t>
            </a:r>
            <a:br>
              <a:rPr lang="en-CA" dirty="0" smtClean="0"/>
            </a:b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5556134"/>
              </p:ext>
            </p:extLst>
          </p:nvPr>
        </p:nvGraphicFramePr>
        <p:xfrm>
          <a:off x="251520" y="134076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2720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Hydrogen System: Scenario 3</a:t>
            </a:r>
            <a:br>
              <a:rPr lang="en-CA" dirty="0" smtClean="0"/>
            </a:b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739054"/>
              </p:ext>
            </p:extLst>
          </p:nvPr>
        </p:nvGraphicFramePr>
        <p:xfrm>
          <a:off x="251520" y="1340768"/>
          <a:ext cx="856895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1296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72731</TotalTime>
  <Words>345</Words>
  <Application>Microsoft Macintosh PowerPoint</Application>
  <PresentationFormat>On-screen Show (4:3)</PresentationFormat>
  <Paragraphs>61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MSPhotoEd.3</vt:lpstr>
      <vt:lpstr>Northern Cross Energy Limited  RNG for South Bruce</vt:lpstr>
      <vt:lpstr>PowerPoint Presentation</vt:lpstr>
      <vt:lpstr>PowerPoint Presentation</vt:lpstr>
      <vt:lpstr> RNG: System Concepts </vt:lpstr>
      <vt:lpstr>PowerPoint Presentation</vt:lpstr>
      <vt:lpstr> Storage System: Key Metrics </vt:lpstr>
      <vt:lpstr> Hydrogen System: Scenario 1 </vt:lpstr>
      <vt:lpstr> Hydrogen System: Scenario 2 </vt:lpstr>
      <vt:lpstr> Hydrogen System: Scenario 3 </vt:lpstr>
      <vt:lpstr>Northern Cross Energy  Key Features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McLean</dc:creator>
  <cp:lastModifiedBy>Jamie Thompson</cp:lastModifiedBy>
  <cp:revision>265</cp:revision>
  <cp:lastPrinted>2016-03-01T14:47:24Z</cp:lastPrinted>
  <dcterms:created xsi:type="dcterms:W3CDTF">2013-12-24T18:00:56Z</dcterms:created>
  <dcterms:modified xsi:type="dcterms:W3CDTF">2016-09-11T22:34:47Z</dcterms:modified>
</cp:coreProperties>
</file>